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8"/>
  </p:notesMasterIdLst>
  <p:sldIdLst>
    <p:sldId id="557" r:id="rId6"/>
    <p:sldId id="558" r:id="rId7"/>
    <p:sldId id="424" r:id="rId8"/>
    <p:sldId id="560" r:id="rId9"/>
    <p:sldId id="577" r:id="rId10"/>
    <p:sldId id="578" r:id="rId11"/>
    <p:sldId id="562" r:id="rId12"/>
    <p:sldId id="420" r:id="rId13"/>
    <p:sldId id="487" r:id="rId14"/>
    <p:sldId id="425" r:id="rId15"/>
    <p:sldId id="528" r:id="rId16"/>
    <p:sldId id="421" r:id="rId17"/>
    <p:sldId id="529" r:id="rId18"/>
    <p:sldId id="563" r:id="rId19"/>
    <p:sldId id="449" r:id="rId20"/>
    <p:sldId id="446" r:id="rId21"/>
    <p:sldId id="450" r:id="rId22"/>
    <p:sldId id="453" r:id="rId23"/>
    <p:sldId id="461" r:id="rId24"/>
    <p:sldId id="462" r:id="rId25"/>
    <p:sldId id="463" r:id="rId26"/>
    <p:sldId id="465" r:id="rId27"/>
    <p:sldId id="451" r:id="rId28"/>
    <p:sldId id="564" r:id="rId29"/>
    <p:sldId id="565" r:id="rId30"/>
    <p:sldId id="566" r:id="rId31"/>
    <p:sldId id="567" r:id="rId32"/>
    <p:sldId id="568" r:id="rId33"/>
    <p:sldId id="569" r:id="rId34"/>
    <p:sldId id="570" r:id="rId35"/>
    <p:sldId id="571" r:id="rId36"/>
    <p:sldId id="572" r:id="rId37"/>
    <p:sldId id="444" r:id="rId38"/>
    <p:sldId id="458" r:id="rId39"/>
    <p:sldId id="573" r:id="rId40"/>
    <p:sldId id="574" r:id="rId41"/>
    <p:sldId id="575" r:id="rId42"/>
    <p:sldId id="576" r:id="rId43"/>
    <p:sldId id="398" r:id="rId44"/>
    <p:sldId id="387" r:id="rId45"/>
    <p:sldId id="279" r:id="rId46"/>
    <p:sldId id="4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70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 autoAdjust="0"/>
    <p:restoredTop sz="88777" autoAdjust="0"/>
  </p:normalViewPr>
  <p:slideViewPr>
    <p:cSldViewPr snapToGrid="0">
      <p:cViewPr varScale="1">
        <p:scale>
          <a:sx n="83" d="100"/>
          <a:sy n="83" d="100"/>
        </p:scale>
        <p:origin x="99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9AA2F-BB56-4D91-B675-B4AD2771680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55E94077-57CE-4B95-B728-385A926BF297}">
      <dgm:prSet phldrT="[Text]" custT="1"/>
      <dgm:spPr/>
      <dgm:t>
        <a:bodyPr/>
        <a:lstStyle/>
        <a:p>
          <a:pPr rtl="1"/>
          <a:r>
            <a:rPr lang="fa-IR" sz="1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rPr>
            <a:t>دیابت نوع دو در بیش از نیمی از مبتلایان با ورزش و رژیم غذایی مناسب که باعث کاهش وزن شود کنترل می گردد.</a:t>
          </a:r>
          <a:endParaRPr lang="en-US" sz="1800" b="1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cs typeface="B Yagut" panose="00000400000000000000" pitchFamily="2" charset="-78"/>
          </a:endParaRPr>
        </a:p>
      </dgm:t>
    </dgm:pt>
    <dgm:pt modelId="{A2832126-3E6C-48A9-B7F5-35D1AA6BD764}" type="parTrans" cxnId="{4D232821-13BE-442A-A132-E596286DCF54}">
      <dgm:prSet/>
      <dgm:spPr/>
      <dgm:t>
        <a:bodyPr/>
        <a:lstStyle/>
        <a:p>
          <a:endParaRPr lang="en-US"/>
        </a:p>
      </dgm:t>
    </dgm:pt>
    <dgm:pt modelId="{53018A97-3485-41D7-968F-334CC24AF20B}" type="sibTrans" cxnId="{4D232821-13BE-442A-A132-E596286DCF54}">
      <dgm:prSet/>
      <dgm:spPr/>
      <dgm:t>
        <a:bodyPr/>
        <a:lstStyle/>
        <a:p>
          <a:endParaRPr lang="en-US"/>
        </a:p>
      </dgm:t>
    </dgm:pt>
    <dgm:pt modelId="{F5BE059C-E462-49A1-94C9-0BD9EBFE0A99}" type="pres">
      <dgm:prSet presAssocID="{DC79AA2F-BB56-4D91-B675-B4AD2771680B}" presName="Name0" presStyleCnt="0">
        <dgm:presLayoutVars>
          <dgm:dir/>
          <dgm:animLvl val="lvl"/>
          <dgm:resizeHandles val="exact"/>
        </dgm:presLayoutVars>
      </dgm:prSet>
      <dgm:spPr/>
    </dgm:pt>
    <dgm:pt modelId="{D99D7760-C5F6-4F80-8EE3-AB41287691CC}" type="pres">
      <dgm:prSet presAssocID="{DC79AA2F-BB56-4D91-B675-B4AD2771680B}" presName="dummy" presStyleCnt="0"/>
      <dgm:spPr/>
    </dgm:pt>
    <dgm:pt modelId="{5C6DB79F-AF08-4993-9376-EC513D9BE5F1}" type="pres">
      <dgm:prSet presAssocID="{DC79AA2F-BB56-4D91-B675-B4AD2771680B}" presName="linH" presStyleCnt="0"/>
      <dgm:spPr/>
    </dgm:pt>
    <dgm:pt modelId="{8E138A6F-B652-406B-8BF0-C7C75A7DFC5B}" type="pres">
      <dgm:prSet presAssocID="{DC79AA2F-BB56-4D91-B675-B4AD2771680B}" presName="padding1" presStyleCnt="0"/>
      <dgm:spPr/>
    </dgm:pt>
    <dgm:pt modelId="{DDB78C27-DBB0-4485-809F-62342D6D5495}" type="pres">
      <dgm:prSet presAssocID="{55E94077-57CE-4B95-B728-385A926BF297}" presName="linV" presStyleCnt="0"/>
      <dgm:spPr/>
    </dgm:pt>
    <dgm:pt modelId="{E971B3DB-C4A9-4DB8-91EE-17CAD157EFA6}" type="pres">
      <dgm:prSet presAssocID="{55E94077-57CE-4B95-B728-385A926BF297}" presName="spVertical1" presStyleCnt="0"/>
      <dgm:spPr/>
    </dgm:pt>
    <dgm:pt modelId="{4B1599D1-7538-4E0C-8139-E36E8ED5BCE3}" type="pres">
      <dgm:prSet presAssocID="{55E94077-57CE-4B95-B728-385A926BF297}" presName="parTx" presStyleLbl="revTx" presStyleIdx="0" presStyleCnt="1" custScaleX="147305" custScaleY="1125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C62FE5-500B-4B91-8A7A-E5B76D226ED3}" type="pres">
      <dgm:prSet presAssocID="{55E94077-57CE-4B95-B728-385A926BF297}" presName="spVertical2" presStyleCnt="0"/>
      <dgm:spPr/>
    </dgm:pt>
    <dgm:pt modelId="{2B3873E3-CFB1-4310-8C6D-0991875B754D}" type="pres">
      <dgm:prSet presAssocID="{55E94077-57CE-4B95-B728-385A926BF297}" presName="spVertical3" presStyleCnt="0"/>
      <dgm:spPr/>
    </dgm:pt>
    <dgm:pt modelId="{9AC0FCBF-3A8C-4848-9DF2-274CABE934EB}" type="pres">
      <dgm:prSet presAssocID="{DC79AA2F-BB56-4D91-B675-B4AD2771680B}" presName="padding2" presStyleCnt="0"/>
      <dgm:spPr/>
    </dgm:pt>
    <dgm:pt modelId="{784E9F10-104E-46E8-A3FC-FCD7BE1841F3}" type="pres">
      <dgm:prSet presAssocID="{DC79AA2F-BB56-4D91-B675-B4AD2771680B}" presName="negArrow" presStyleCnt="0"/>
      <dgm:spPr/>
    </dgm:pt>
    <dgm:pt modelId="{F1E2AE10-7782-4E97-9555-6F066009C8BD}" type="pres">
      <dgm:prSet presAssocID="{DC79AA2F-BB56-4D91-B675-B4AD2771680B}" presName="backgroundArrow" presStyleLbl="node1" presStyleIdx="0" presStyleCnt="1" custAng="10800000" custScaleY="499077" custLinFactNeighborX="-98" custLinFactNeighborY="74675"/>
      <dgm:spPr>
        <a:solidFill>
          <a:schemeClr val="accent6">
            <a:lumMod val="40000"/>
            <a:lumOff val="60000"/>
          </a:schemeClr>
        </a:solidFill>
      </dgm:spPr>
    </dgm:pt>
  </dgm:ptLst>
  <dgm:cxnLst>
    <dgm:cxn modelId="{223A5A09-1B20-4266-BE3C-DD2160A31DC1}" type="presOf" srcId="{DC79AA2F-BB56-4D91-B675-B4AD2771680B}" destId="{F5BE059C-E462-49A1-94C9-0BD9EBFE0A99}" srcOrd="0" destOrd="0" presId="urn:microsoft.com/office/officeart/2005/8/layout/hProcess3"/>
    <dgm:cxn modelId="{AC1CCE3F-F485-4A54-865E-0C573A4CA9B8}" type="presOf" srcId="{55E94077-57CE-4B95-B728-385A926BF297}" destId="{4B1599D1-7538-4E0C-8139-E36E8ED5BCE3}" srcOrd="0" destOrd="0" presId="urn:microsoft.com/office/officeart/2005/8/layout/hProcess3"/>
    <dgm:cxn modelId="{4D232821-13BE-442A-A132-E596286DCF54}" srcId="{DC79AA2F-BB56-4D91-B675-B4AD2771680B}" destId="{55E94077-57CE-4B95-B728-385A926BF297}" srcOrd="0" destOrd="0" parTransId="{A2832126-3E6C-48A9-B7F5-35D1AA6BD764}" sibTransId="{53018A97-3485-41D7-968F-334CC24AF20B}"/>
    <dgm:cxn modelId="{05FAFF44-64F2-4871-B47F-84EBCA1CCD7A}" type="presParOf" srcId="{F5BE059C-E462-49A1-94C9-0BD9EBFE0A99}" destId="{D99D7760-C5F6-4F80-8EE3-AB41287691CC}" srcOrd="0" destOrd="0" presId="urn:microsoft.com/office/officeart/2005/8/layout/hProcess3"/>
    <dgm:cxn modelId="{9F54CEB9-34FC-401C-9CA0-BEAC6BDFE48A}" type="presParOf" srcId="{F5BE059C-E462-49A1-94C9-0BD9EBFE0A99}" destId="{5C6DB79F-AF08-4993-9376-EC513D9BE5F1}" srcOrd="1" destOrd="0" presId="urn:microsoft.com/office/officeart/2005/8/layout/hProcess3"/>
    <dgm:cxn modelId="{142E57C4-4AF9-4242-B932-F7ADDAFBC6F5}" type="presParOf" srcId="{5C6DB79F-AF08-4993-9376-EC513D9BE5F1}" destId="{8E138A6F-B652-406B-8BF0-C7C75A7DFC5B}" srcOrd="0" destOrd="0" presId="urn:microsoft.com/office/officeart/2005/8/layout/hProcess3"/>
    <dgm:cxn modelId="{D2DA7B46-8055-4878-B5D8-90DBE90BDD85}" type="presParOf" srcId="{5C6DB79F-AF08-4993-9376-EC513D9BE5F1}" destId="{DDB78C27-DBB0-4485-809F-62342D6D5495}" srcOrd="1" destOrd="0" presId="urn:microsoft.com/office/officeart/2005/8/layout/hProcess3"/>
    <dgm:cxn modelId="{F260A56A-BEF0-480A-99F4-13B2EBE10994}" type="presParOf" srcId="{DDB78C27-DBB0-4485-809F-62342D6D5495}" destId="{E971B3DB-C4A9-4DB8-91EE-17CAD157EFA6}" srcOrd="0" destOrd="0" presId="urn:microsoft.com/office/officeart/2005/8/layout/hProcess3"/>
    <dgm:cxn modelId="{AB360FD0-9A76-4918-83DF-410381F216BF}" type="presParOf" srcId="{DDB78C27-DBB0-4485-809F-62342D6D5495}" destId="{4B1599D1-7538-4E0C-8139-E36E8ED5BCE3}" srcOrd="1" destOrd="0" presId="urn:microsoft.com/office/officeart/2005/8/layout/hProcess3"/>
    <dgm:cxn modelId="{F206D21C-F425-4ACB-AF62-DFC7FE0C9BCC}" type="presParOf" srcId="{DDB78C27-DBB0-4485-809F-62342D6D5495}" destId="{BBC62FE5-500B-4B91-8A7A-E5B76D226ED3}" srcOrd="2" destOrd="0" presId="urn:microsoft.com/office/officeart/2005/8/layout/hProcess3"/>
    <dgm:cxn modelId="{98911979-DC71-408E-A3D7-67EE16CA17DB}" type="presParOf" srcId="{DDB78C27-DBB0-4485-809F-62342D6D5495}" destId="{2B3873E3-CFB1-4310-8C6D-0991875B754D}" srcOrd="3" destOrd="0" presId="urn:microsoft.com/office/officeart/2005/8/layout/hProcess3"/>
    <dgm:cxn modelId="{59C5F501-5A35-42EB-BB6F-566C94D980A6}" type="presParOf" srcId="{5C6DB79F-AF08-4993-9376-EC513D9BE5F1}" destId="{9AC0FCBF-3A8C-4848-9DF2-274CABE934EB}" srcOrd="2" destOrd="0" presId="urn:microsoft.com/office/officeart/2005/8/layout/hProcess3"/>
    <dgm:cxn modelId="{3C5BAC4C-C09C-4D77-9ADD-2D28F785AB01}" type="presParOf" srcId="{5C6DB79F-AF08-4993-9376-EC513D9BE5F1}" destId="{784E9F10-104E-46E8-A3FC-FCD7BE1841F3}" srcOrd="3" destOrd="0" presId="urn:microsoft.com/office/officeart/2005/8/layout/hProcess3"/>
    <dgm:cxn modelId="{5788C5C0-DE9E-4DE2-895C-1297F10935B0}" type="presParOf" srcId="{5C6DB79F-AF08-4993-9376-EC513D9BE5F1}" destId="{F1E2AE10-7782-4E97-9555-6F066009C8BD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BBCC1-7375-47FC-B0AD-776E021B6970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DED0F-668C-4765-9DF1-E52DDA35C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8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3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0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67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84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14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6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37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354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3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23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99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6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19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04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19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 algn="r" rtl="1">
              <a:lnSpc>
                <a:spcPct val="15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a-IR" sz="1200" dirty="0">
                <a:cs typeface="B Yagut" panose="00000400000000000000" pitchFamily="2" charset="-78"/>
              </a:rPr>
              <a:t>اخذ قند خون ناشتا توسط دستگاه لیپید پرو یا ارجاع به آزمایشگاه جهت اخذ نمونه وریدی</a:t>
            </a:r>
          </a:p>
          <a:p>
            <a:pPr marL="228600" indent="-228600" algn="r" rtl="1">
              <a:lnSpc>
                <a:spcPct val="15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fa-IR" sz="1200" dirty="0">
                <a:cs typeface="B Yagut" panose="00000400000000000000" pitchFamily="2" charset="-78"/>
              </a:rPr>
              <a:t>ارجاع افراد با قند خون غیر طبیعی به پزشک</a:t>
            </a:r>
          </a:p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1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cs typeface="B Yagut" panose="00000400000000000000" pitchFamily="2" charset="-78"/>
              </a:rPr>
              <a:t>مراقبت افراد پره دیابتیک ( غیر پزشک ) فصلی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1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>
                <a:cs typeface="B Yagut" panose="00000400000000000000" pitchFamily="2" charset="-78"/>
              </a:rPr>
              <a:t>مراقبت ماهانه فرد مبتلا به دیابت ( غیر پزشک ) ( پزشک فصلی )</a:t>
            </a:r>
          </a:p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1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919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1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19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93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9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2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2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/>
              <a:t>اولین علت نارسایی مزمن کلیه است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B7D36-0F51-47D3-B993-727D12D3416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50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 rtl="1"/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4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9325D-1CFD-476B-8804-1159DEA5E4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7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A7A8F-1097-4A3E-A351-A95A675F0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E481159-99F1-4C88-8D5F-7C3BFC6B1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642EF-9AB9-488B-99C4-CCF9C625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015415-40D4-4822-88DD-4CFF7F70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9B62E-69E1-4BDE-97BD-858DE82E0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1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B9DD7A-90D7-4B24-A84D-CEAC1A31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212323-23C7-4B31-A82A-8B3084802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D04EC4-7975-40A7-9F03-5C5AE81A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5BFAFE-54A7-484C-AB66-C5003E3D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44F32D-F716-4EBC-9979-D6895E38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5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27B1AC-F726-4FC4-AC67-DC34C837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6FE831-36D0-4D32-AE14-CE5A3765D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602546-A643-4E09-A9F0-AA0180A1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5EBFF3-A88D-49B7-9C16-6ABF6CFB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A95896-5EFD-4CEF-98E2-7C46808AF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4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32E232-5D27-4323-8F91-CCA28394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04A876-C22F-4174-9705-FB8B9D75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2E85BA-0A42-4472-B4CC-2B77E4A92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C28B7A-0145-4483-ABA7-3E5530F0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5E0F8A-16B5-4E35-8969-99B892A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B27A7-358C-4CF9-B5A3-B71CB5A3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78427-0445-4250-89B8-DB79BCEB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7576BE-8670-4A24-848E-A8E6E03D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2BBFA0-18D6-40AB-B10C-EF8F1F3C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50C527-E545-4581-8E33-08A119A6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7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4DC23F-6347-47E8-9758-B149845E4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A06228-87E1-4587-97DD-7D24E947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07D7E1-7DFF-4E14-9AE9-F6B5DD68F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FF0169-8AE9-4F23-AB75-73475B2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8F6B49-97C0-4815-A296-F823F296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AA5D9B-489F-4C14-97E8-391E69C6F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CB763-058E-4E1F-B672-126954CA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1A436C-3162-4670-B1F2-18DF61A4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09F893-EB5F-4FBB-91EE-17782C5A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07E4C6-3D64-44C6-A56D-0B1C647CE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DD6FF5-2ECD-4885-948B-4C52E3B6B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E207DDC-6471-4D59-AFA5-29EF6FC5A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69DBC96-24E9-49AA-AABD-11A0CECC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3B4546-5AD6-456A-90D3-FAFACB6A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8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F8AE74-6AA6-4D40-B247-15EBC6310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BEAE21E-D4A2-444F-9CB4-809F32C2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B7AC4F-2F71-4A0F-8E33-1D49F714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4AB15E-9207-45D5-B783-2C5C35B0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9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ECB4C6-21F1-4E2C-9467-50E322FA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3D6ADF-A1FF-4112-AFD8-71634E00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7007AA-6BD4-44C1-9E23-70FA1174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FE2C-BA8A-4E72-AB8C-5BE38E25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A7BA5A-9C7C-47EC-8684-876321E5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262D28-0409-41A8-9748-38D1B0E9A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172E71-6069-445F-ABA3-D6FB663EA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3DF9B7-513E-45BA-B607-9D4C2C23F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E2B210-7972-4CC1-8CF6-54DECF1BE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2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02816-4796-4432-8FEC-9D944C1F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0835D66-1FC0-44B4-B86B-EE45B81118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73A8142-566D-45C4-8BE5-2E327E44F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0DE9-F9EA-4B72-B819-BD972777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3ADF32-5648-45A4-8E9E-9498B814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5056CB-FF8A-4F13-A9DB-89B1049E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9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942AD2-D307-4914-ABBE-9C80331D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0C75FC-0100-49D9-9355-2593D05DE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824F30-919D-4CAB-B8F6-0025B9410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5DDB-3FD7-4E0E-A445-752AE04266BA}" type="datetimeFigureOut">
              <a:rPr lang="en-US" smtClean="0"/>
              <a:t>7/27/2020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0902A-E47D-43DC-BE8D-6212335F3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FE1024-577D-4A1C-BA22-7AEDC779E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5D434-716B-48EE-A9A7-AE18DCF70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2" y="977705"/>
            <a:ext cx="11870788" cy="2848708"/>
          </a:xfrm>
        </p:spPr>
        <p:txBody>
          <a:bodyPr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rtl="1">
              <a:defRPr/>
            </a:pPr>
            <a:r>
              <a:rPr lang="fa-IR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آشنایی </a:t>
            </a:r>
            <a:r>
              <a:rPr lang="fa-IR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با </a:t>
            </a:r>
            <a: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بیماری</a:t>
            </a:r>
            <a:b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</a:br>
            <a:r>
              <a:rPr lang="fa-IR" sz="8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fa-IR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دیابت(2)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70452"/>
            <a:ext cx="8610600" cy="140249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Diabetes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2464807" y="3389452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8CEAA10-1984-49DF-BC4C-BE57C453F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8"/>
    </mc:Choice>
    <mc:Fallback xmlns="">
      <p:transition spd="slow" advTm="9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626278"/>
            <a:ext cx="10858500" cy="642918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عوامل موثر در بروز ديابت نوع دو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6796"/>
            <a:ext cx="11106150" cy="5417354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1- ژنتيك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2- اضافه وزن ، چاقي و چربي خون بالا ( افزايش چربي در بدن </a:t>
            </a:r>
            <a:r>
              <a:rPr lang="fa-IR" sz="3000" dirty="0">
                <a:cs typeface="B Yagut" panose="00000400000000000000" pitchFamily="2" charset="-78"/>
                <a:sym typeface="Wingdings 2"/>
              </a:rPr>
              <a:t> افزايش مقاومت به انسولين  افزایش قند خون )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3- كم تحركي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4- فشار خون بالا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D172ED45-2467-4736-BF4A-5D7E7C592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421374"/>
              </p:ext>
            </p:extLst>
          </p:nvPr>
        </p:nvGraphicFramePr>
        <p:xfrm>
          <a:off x="476250" y="3785616"/>
          <a:ext cx="11106150" cy="1682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7683B722-91B9-46FF-853F-6FFEE82F5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5"/>
    </mc:Choice>
    <mc:Fallback xmlns="">
      <p:transition spd="slow" advTm="4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8524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عوارض ديابت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15E7575-781E-4591-8A94-6D90150197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3510755"/>
              </p:ext>
            </p:extLst>
          </p:nvPr>
        </p:nvGraphicFramePr>
        <p:xfrm>
          <a:off x="689428" y="1006219"/>
          <a:ext cx="10813143" cy="5184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1429">
                  <a:extLst>
                    <a:ext uri="{9D8B030D-6E8A-4147-A177-3AD203B41FA5}">
                      <a16:colId xmlns:a16="http://schemas.microsoft.com/office/drawing/2014/main" xmlns="" val="3684776010"/>
                    </a:ext>
                  </a:extLst>
                </a:gridCol>
                <a:gridCol w="4107543">
                  <a:extLst>
                    <a:ext uri="{9D8B030D-6E8A-4147-A177-3AD203B41FA5}">
                      <a16:colId xmlns:a16="http://schemas.microsoft.com/office/drawing/2014/main" xmlns="" val="85323761"/>
                    </a:ext>
                  </a:extLst>
                </a:gridCol>
                <a:gridCol w="2714171">
                  <a:extLst>
                    <a:ext uri="{9D8B030D-6E8A-4147-A177-3AD203B41FA5}">
                      <a16:colId xmlns:a16="http://schemas.microsoft.com/office/drawing/2014/main" xmlns="" val="1879998351"/>
                    </a:ext>
                  </a:extLst>
                </a:gridCol>
              </a:tblGrid>
              <a:tr h="80355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عوارض ديررس 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عوارض زودرس 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2025518"/>
                  </a:ext>
                </a:extLst>
              </a:tr>
              <a:tr h="1386956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بيماريهاي عروق خوني بزرگ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( عوارض ماكروواسكولار )</a:t>
                      </a:r>
                      <a:endParaRPr lang="fa-IR" sz="2600" b="1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بيماريهاي عروق خوني كوچك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( عوارض ميكروواسكولار )</a:t>
                      </a:r>
                      <a:endParaRPr lang="fa-IR" sz="2600" b="1" dirty="0">
                        <a:solidFill>
                          <a:schemeClr val="tx1"/>
                        </a:solidFill>
                        <a:cs typeface="B Yagut" panose="00000400000000000000" pitchFamily="2" charset="-78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6388046"/>
                  </a:ext>
                </a:extLst>
              </a:tr>
              <a:tr h="80355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آترواسکلروز رگهای کرونر قلب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بيماريهاي چشمي ( رتينوپاتي 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هيپوگليسمي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52730414"/>
                  </a:ext>
                </a:extLst>
              </a:tr>
              <a:tr h="803554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بیماری عروق مغز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بيماريهاي كليوي ( نفروپاتي 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كتواسيدوز 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7352320"/>
                  </a:ext>
                </a:extLst>
              </a:tr>
              <a:tr h="1386956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ابتلای رگهای محیطی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بيماريهاي دستگاه عصبي</a:t>
                      </a:r>
                    </a:p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 ( نوروپاتي )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</a:pPr>
                      <a:r>
                        <a:rPr lang="fa-IR" sz="2600" b="1" dirty="0">
                          <a:cs typeface="B Yagut" panose="00000400000000000000" pitchFamily="2" charset="-78"/>
                        </a:rPr>
                        <a:t>كماي هيپراسمولار </a:t>
                      </a:r>
                      <a:endParaRPr lang="en-US" sz="2600" b="1" dirty="0">
                        <a:cs typeface="B Yagut" panose="00000400000000000000" pitchFamily="2" charset="-78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288468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064483D-0339-49CB-BCA3-18A8216A5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53"/>
    </mc:Choice>
    <mc:Fallback xmlns="">
      <p:transition spd="slow" advTm="54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583"/>
            <a:ext cx="8229600" cy="785794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كماي هيپراسمولار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873994"/>
            <a:ext cx="10991850" cy="352154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600" dirty="0">
                <a:cs typeface="B Yagut" panose="00000400000000000000" pitchFamily="2" charset="-78"/>
              </a:rPr>
              <a:t>وضعيتي شبيه به كتواسيدوز است. ( با این تفاوت که وجود انسولین مانع از ایجاد کتون‌ها و اسیدوز شدید می‌شود.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600" dirty="0">
                <a:cs typeface="B Yagut" panose="00000400000000000000" pitchFamily="2" charset="-78"/>
              </a:rPr>
              <a:t>اغلب در افراد مسن مبتلا به ديابت نوع 2 بوجود می آید.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2600" dirty="0">
                <a:cs typeface="B Yagut" panose="00000400000000000000" pitchFamily="2" charset="-78"/>
              </a:rPr>
              <a:t>علت : افزايش قند ( عدم مصرف داروهای کاهنده خون ، عفونت ها ، مصرف برخي داروها مانند ديورتيكها ) + عدم دريافت مايعات طولاني مدت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A0A2AD-01EF-46C1-8FC8-E2DD803ECDEA}"/>
              </a:ext>
            </a:extLst>
          </p:cNvPr>
          <p:cNvSpPr/>
          <p:nvPr/>
        </p:nvSpPr>
        <p:spPr>
          <a:xfrm>
            <a:off x="8472139" y="4395542"/>
            <a:ext cx="2957861" cy="1288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b="1" dirty="0">
                <a:solidFill>
                  <a:srgbClr val="FF0000"/>
                </a:solidFill>
                <a:cs typeface="B Yagut" panose="00000400000000000000" pitchFamily="2" charset="-78"/>
              </a:rPr>
              <a:t>درمان :</a:t>
            </a:r>
          </a:p>
          <a:p>
            <a:pPr algn="r" rtl="1">
              <a:lnSpc>
                <a:spcPct val="150000"/>
              </a:lnSpc>
            </a:pPr>
            <a:r>
              <a:rPr lang="fa-IR" sz="2600" dirty="0">
                <a:cs typeface="B Yagut" panose="00000400000000000000" pitchFamily="2" charset="-78"/>
              </a:rPr>
              <a:t>تجویز مایعات و انسولین</a:t>
            </a:r>
            <a:endParaRPr lang="en-US" sz="26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2C39704-10A2-4F76-847D-1D937FC05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1A8BF4C8-B7E6-4A9C-B107-67D70FB18BD7}"/>
              </a:ext>
            </a:extLst>
          </p:cNvPr>
          <p:cNvSpPr txBox="1">
            <a:spLocks/>
          </p:cNvSpPr>
          <p:nvPr/>
        </p:nvSpPr>
        <p:spPr>
          <a:xfrm>
            <a:off x="152400" y="3513509"/>
            <a:ext cx="5875564" cy="3089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50000"/>
              </a:lnSpc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fa-IR" sz="2600" dirty="0">
                <a:solidFill>
                  <a:srgbClr val="FF0000"/>
                </a:solidFill>
                <a:cs typeface="B Yagut" panose="00000400000000000000" pitchFamily="2" charset="-78"/>
              </a:rPr>
              <a:t>علائم :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fa-IR" sz="2600" dirty="0">
                <a:cs typeface="B Yagut" panose="00000400000000000000" pitchFamily="2" charset="-78"/>
              </a:rPr>
              <a:t> تشنگي و پرنوشي چند روزه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fa-IR" sz="2600" dirty="0">
                <a:cs typeface="B Yagut" panose="00000400000000000000" pitchFamily="2" charset="-78"/>
              </a:rPr>
              <a:t> علائم عصبي ( تشنج ، اختلال هوشياري ، اغما 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fa-IR" sz="2600" dirty="0">
                <a:cs typeface="B Yagut" panose="00000400000000000000" pitchFamily="2" charset="-78"/>
              </a:rPr>
              <a:t> افزايش حجم ادرار و علائم كم آبي بدن</a:t>
            </a:r>
          </a:p>
        </p:txBody>
      </p:sp>
    </p:spTree>
    <p:extLst>
      <p:ext uri="{BB962C8B-B14F-4D97-AF65-F5344CB8AC3E}">
        <p14:creationId xmlns:p14="http://schemas.microsoft.com/office/powerpoint/2010/main" val="1784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80"/>
    </mc:Choice>
    <mc:Fallback xmlns="">
      <p:transition spd="slow" advTm="10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پاي ديابتي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69" y="802105"/>
            <a:ext cx="10908631" cy="5781257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يكي از شايع ترين عوارض ديررس دیابت است ؛ كه در ابتدا به صورت گزگز و مور مور شدن، سوزش ، درد و بي حسي بروز مي كند و در صورت عدم درمان مناسب، به پاي ديابتي تبديل مي شود.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1 - درگيري عروق كوچك ( بی حسی ، عدم درك درد ، فشار ، گرما و سرما = عوارض عصبي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ایجاد زخم کوچک در انگشتان پا</a:t>
            </a:r>
            <a:r>
              <a:rPr lang="fa-IR" dirty="0">
                <a:cs typeface="B Yagut" panose="00000400000000000000" pitchFamily="2" charset="-78"/>
              </a:rPr>
              <a:t> )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2 - درگيري عروق بزرگ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زخم انگشت به دليل اختلال در خون رساني بهبود نمي يابد.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پيشرفت زخم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</a:t>
            </a:r>
            <a:r>
              <a:rPr lang="fa-IR" dirty="0">
                <a:cs typeface="B Yagut" panose="00000400000000000000" pitchFamily="2" charset="-78"/>
              </a:rPr>
              <a:t> گانگرن ( قانقاريا )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قطع اندام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2B8EAD-A79E-4097-8BDB-EAEFD46A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770" y="4180114"/>
            <a:ext cx="3173091" cy="240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72940BA-E0C2-46C1-A710-136AC7732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3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79"/>
    </mc:Choice>
    <mc:Fallback xmlns="">
      <p:transition spd="slow" advTm="74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31836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درمان ديابت نوع دو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14" y="2066544"/>
            <a:ext cx="11350172" cy="405962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 قرص هاي خوراكي پايين آورنده قند خون در بيماران مبتلا به ديابت نوع 2 استفاده مي شوند.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</a:rPr>
              <a:t>ممکن است با پیشرفت بیماری در نهایت بیماران نیاز به انسولین پیدا کنند.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C8C7CEB-9956-4BD4-A8E7-83817D2D5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19"/>
    </mc:Choice>
    <mc:Fallback xmlns="">
      <p:transition spd="slow" advTm="3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153" y="274637"/>
            <a:ext cx="9743607" cy="531669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روش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هاي آزمايشگاهي تشخيص انواع ديابت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158" y="4714885"/>
            <a:ext cx="8329642" cy="1411279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chemeClr val="accent3"/>
              </a:buClr>
              <a:defRPr/>
            </a:pPr>
            <a:endParaRPr lang="fa-IR" sz="2200" dirty="0">
              <a:cs typeface="B Nazanin" pitchFamily="2" charset="-78"/>
              <a:sym typeface="Wingdings 2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F1B4282-1550-43CB-B5D4-ADB4177A2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"/>
    </mc:Choice>
    <mc:Fallback xmlns="">
      <p:transition spd="slow" advTm="5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33685"/>
            <a:ext cx="8229600" cy="864096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قند خون ناشتا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857517">
            <a:off x="-466677" y="487401"/>
            <a:ext cx="3971924" cy="756665"/>
          </a:xfrm>
        </p:spPr>
        <p:txBody>
          <a:bodyPr anchor="ctr">
            <a:noAutofit/>
          </a:bodyPr>
          <a:lstStyle/>
          <a:p>
            <a:pPr algn="ctr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9999"/>
                </a:solidFill>
                <a:cs typeface="+mj-cs"/>
              </a:rPr>
              <a:t>Fasting Blood Sugar</a:t>
            </a:r>
            <a:endParaRPr lang="fa-IR" b="1" dirty="0">
              <a:solidFill>
                <a:srgbClr val="009999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 rot="2192217">
            <a:off x="9561910" y="542570"/>
            <a:ext cx="869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cs typeface="+mj-cs"/>
              </a:rPr>
              <a:t>FBS</a:t>
            </a:r>
            <a:endParaRPr lang="fa-IR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148156B-3A97-45B3-A4D6-EC44663EE8A3}"/>
              </a:ext>
            </a:extLst>
          </p:cNvPr>
          <p:cNvSpPr txBox="1">
            <a:spLocks/>
          </p:cNvSpPr>
          <p:nvPr/>
        </p:nvSpPr>
        <p:spPr>
          <a:xfrm>
            <a:off x="244929" y="1643475"/>
            <a:ext cx="11413671" cy="448268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</a:rPr>
              <a:t>در واقع سطح گلوکز خون را در حالت ناشتا و با شکم خالی تست کرده ( 8 ساعت )</a:t>
            </a:r>
          </a:p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sz="2800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قند خون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&gt;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100   </a:t>
            </a:r>
            <a:r>
              <a:rPr lang="en-US" sz="2800" dirty="0" smtClean="0">
                <a:cs typeface="B Yagut" panose="00000400000000000000" pitchFamily="2" charset="-78"/>
                <a:sym typeface="Wingdings 2"/>
              </a:rPr>
              <a:t>mg/dl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</a:t>
            </a:r>
            <a:r>
              <a:rPr lang="en-US" sz="2800" dirty="0" smtClean="0">
                <a:cs typeface="B Yagut" panose="00000400000000000000" pitchFamily="2" charset="-78"/>
                <a:sym typeface="Wingdings 2"/>
              </a:rPr>
              <a:t> 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                  </a:t>
            </a:r>
            <a:r>
              <a:rPr lang="fa-IR" sz="2800" dirty="0" smtClean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: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</a:t>
            </a:r>
            <a:r>
              <a:rPr lang="en-US" sz="2800" dirty="0" smtClean="0">
                <a:cs typeface="B Yagut" panose="00000400000000000000" pitchFamily="2" charset="-78"/>
                <a:sym typeface="Wingdings 2"/>
              </a:rPr>
              <a:t>  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طبيعي</a:t>
            </a:r>
            <a:endParaRPr lang="fa-IR" sz="2800" dirty="0">
              <a:cs typeface="B Yagut" panose="00000400000000000000" pitchFamily="2" charset="-78"/>
              <a:sym typeface="Wingdings 2"/>
            </a:endParaRPr>
          </a:p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قند خون  </a:t>
            </a:r>
            <a:r>
              <a:rPr lang="en-US" sz="2800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 126 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( 2 بار 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آزمايش )   </a:t>
            </a:r>
            <a:r>
              <a:rPr lang="fa-IR" sz="2800" dirty="0" smtClean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: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 ديابت</a:t>
            </a:r>
            <a:endParaRPr lang="fa-IR" sz="2800" dirty="0">
              <a:cs typeface="B Yagut" panose="00000400000000000000" pitchFamily="2" charset="-78"/>
              <a:sym typeface="Wingdings 2"/>
            </a:endParaRPr>
          </a:p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بين   125 – 100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 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                    </a:t>
            </a:r>
            <a:r>
              <a:rPr lang="fa-IR" sz="2800" dirty="0" smtClean="0">
                <a:solidFill>
                  <a:srgbClr val="FF0000"/>
                </a:solidFill>
                <a:cs typeface="B Yagut" panose="00000400000000000000" pitchFamily="2" charset="-78"/>
                <a:sym typeface="Wingdings 2"/>
              </a:rPr>
              <a:t>: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  اختلال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قند ناشتا (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IFG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) </a:t>
            </a:r>
            <a:endParaRPr lang="fa-IR" sz="2800" dirty="0" smtClean="0">
              <a:cs typeface="B Yagut" panose="00000400000000000000" pitchFamily="2" charset="-78"/>
              <a:sym typeface="Wingdings 2"/>
            </a:endParaRPr>
          </a:p>
          <a:p>
            <a:pPr marL="0" indent="0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 sz="2800" dirty="0" smtClean="0">
                <a:cs typeface="B Yagut" panose="00000400000000000000" pitchFamily="2" charset="-78"/>
                <a:sym typeface="Wingdings 2"/>
              </a:rPr>
              <a:t>                                                             (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Impaired Fasting Glucose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) ( پره ديابتي 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7BE7691-1ECF-4780-9000-B29B043F3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00"/>
    </mc:Choice>
    <mc:Fallback xmlns="">
      <p:transition spd="slow" advTm="3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85860"/>
            <a:ext cx="8229600" cy="1214446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قند خون غير ناشتا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857517">
            <a:off x="212814" y="1804909"/>
            <a:ext cx="3971924" cy="100013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9999"/>
                </a:solidFill>
                <a:cs typeface="+mj-cs"/>
              </a:rPr>
              <a:t>Blood Sugar</a:t>
            </a:r>
            <a:endParaRPr lang="fa-IR" b="1" dirty="0">
              <a:solidFill>
                <a:srgbClr val="009999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 rot="2192217">
            <a:off x="9469622" y="1998337"/>
            <a:ext cx="1012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en-US" sz="3600" b="1" dirty="0">
                <a:solidFill>
                  <a:srgbClr val="00B0F0"/>
                </a:solidFill>
                <a:cs typeface="+mj-cs"/>
              </a:rPr>
              <a:t>BS</a:t>
            </a:r>
            <a:endParaRPr lang="fa-IR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4042192"/>
            <a:ext cx="10891157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ديابت : قند خون  </a:t>
            </a:r>
            <a:r>
              <a:rPr lang="en-US" sz="2800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 200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+ علائم كلاسيك ديابت ( پرنوشي ، پرادراي و پرخوري )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F29A223-B316-4696-8719-579AC3743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7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3"/>
    </mc:Choice>
    <mc:Fallback xmlns="">
      <p:transition spd="slow" advTm="19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009" y="451076"/>
            <a:ext cx="7348787" cy="91371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آزمايش تحمل گلوكز خوراكي 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( 2 ساعته 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9857517">
            <a:off x="-562137" y="794592"/>
            <a:ext cx="4686506" cy="804322"/>
          </a:xfrm>
        </p:spPr>
        <p:txBody>
          <a:bodyPr>
            <a:noAutofit/>
          </a:bodyPr>
          <a:lstStyle/>
          <a:p>
            <a:pPr algn="ctr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sz="2400" b="1" dirty="0">
                <a:solidFill>
                  <a:srgbClr val="00B050"/>
                </a:solidFill>
                <a:cs typeface="+mj-cs"/>
              </a:rPr>
              <a:t>Oral </a:t>
            </a:r>
            <a:r>
              <a:rPr lang="en-US" sz="2400" b="1" i="1" dirty="0">
                <a:solidFill>
                  <a:srgbClr val="00B050"/>
                </a:solidFill>
                <a:cs typeface="+mj-cs"/>
              </a:rPr>
              <a:t>Glucose Tolerance Test</a:t>
            </a:r>
            <a:endParaRPr lang="fa-IR" sz="2400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 rot="2192217">
            <a:off x="10153038" y="309787"/>
            <a:ext cx="1254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cs typeface="+mj-cs"/>
              </a:rPr>
              <a:t>OGTT</a:t>
            </a:r>
            <a:endParaRPr lang="fa-IR" sz="3600" b="1" dirty="0">
              <a:solidFill>
                <a:srgbClr val="00B0F0"/>
              </a:solidFill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33EF24B3-2885-406B-9B63-923B0587E47D}"/>
              </a:ext>
            </a:extLst>
          </p:cNvPr>
          <p:cNvSpPr txBox="1">
            <a:spLocks/>
          </p:cNvSpPr>
          <p:nvPr/>
        </p:nvSpPr>
        <p:spPr>
          <a:xfrm>
            <a:off x="636811" y="1050449"/>
            <a:ext cx="10760530" cy="570866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ابتدا قند ناشتا چك مي گردد.</a:t>
            </a:r>
          </a:p>
          <a:p>
            <a:pPr marL="0" indent="0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مصرف 75 گرم گلوكز محلول در آب</a:t>
            </a:r>
          </a:p>
          <a:p>
            <a:pPr marL="0" indent="0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2 ساعت بعد : </a:t>
            </a:r>
          </a:p>
          <a:p>
            <a:pPr>
              <a:lnSpc>
                <a:spcPct val="170000"/>
              </a:lnSpc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  قند خون  </a:t>
            </a:r>
            <a:r>
              <a:rPr lang="en-US" sz="2800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 200 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   ديابت</a:t>
            </a:r>
          </a:p>
          <a:p>
            <a:pPr>
              <a:lnSpc>
                <a:spcPct val="170000"/>
              </a:lnSpc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 قند خون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&gt;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 sz="2800" dirty="0">
                <a:latin typeface="Vladimir Script"/>
                <a:cs typeface="B Yagut" panose="00000400000000000000" pitchFamily="2" charset="-78"/>
                <a:sym typeface="Wingdings 2"/>
              </a:rPr>
              <a:t>140  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   طبيعي</a:t>
            </a:r>
          </a:p>
          <a:p>
            <a:pPr>
              <a:lnSpc>
                <a:spcPct val="170000"/>
              </a:lnSpc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بين   199 – 140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mg/dl 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         اختلال تحمل گلوكز ( 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IGT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)</a:t>
            </a:r>
          </a:p>
          <a:p>
            <a:pPr algn="ctr">
              <a:lnSpc>
                <a:spcPct val="170000"/>
              </a:lnSpc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fa-IR" sz="2800" dirty="0">
                <a:cs typeface="B Yagut" panose="00000400000000000000" pitchFamily="2" charset="-78"/>
                <a:sym typeface="Wingdings 2"/>
              </a:rPr>
              <a:t>                           (</a:t>
            </a:r>
            <a:r>
              <a:rPr lang="en-US" sz="2800" dirty="0">
                <a:cs typeface="B Yagut" panose="00000400000000000000" pitchFamily="2" charset="-78"/>
                <a:sym typeface="Wingdings 2"/>
              </a:rPr>
              <a:t>Impaired Glucose Tolerance</a:t>
            </a:r>
            <a:r>
              <a:rPr lang="fa-IR" sz="2800" dirty="0">
                <a:cs typeface="B Yagut" panose="00000400000000000000" pitchFamily="2" charset="-78"/>
                <a:sym typeface="Wingdings 2"/>
              </a:rPr>
              <a:t> )</a:t>
            </a:r>
          </a:p>
          <a:p>
            <a:pPr>
              <a:lnSpc>
                <a:spcPct val="170000"/>
              </a:lnSpc>
              <a:buClr>
                <a:schemeClr val="accent3"/>
              </a:buClr>
              <a:defRPr/>
            </a:pPr>
            <a:endParaRPr lang="fa-IR" sz="2800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38AAECBB-BBCB-4C97-93BC-307E0A521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5"/>
    </mc:Choice>
    <mc:Fallback xmlns="">
      <p:transition spd="slow" advTm="5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57200"/>
            <a:ext cx="8229600" cy="71438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هموگلوبين گليكوزيله ( </a:t>
            </a:r>
            <a:r>
              <a:rPr lang="en-US" sz="4000" b="1" dirty="0">
                <a:cs typeface="B Yagut" panose="00000400000000000000" pitchFamily="2" charset="-78"/>
              </a:rPr>
              <a:t>HbA1c</a:t>
            </a:r>
            <a:r>
              <a:rPr lang="fa-IR" sz="4000" b="1" dirty="0">
                <a:cs typeface="B Yagut" panose="00000400000000000000" pitchFamily="2" charset="-78"/>
              </a:rPr>
              <a:t> )...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436" y="1420732"/>
            <a:ext cx="10989127" cy="4980068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میانگین میزان قند موجود در خون فرد را در ۳ ماه گذشته نشان می دهد.</a:t>
            </a:r>
            <a:endParaRPr lang="en-US" dirty="0">
              <a:cs typeface="B Yagut" panose="00000400000000000000" pitchFamily="2" charset="-78"/>
            </a:endParaRP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فرایند گلیکوزیلیشن (</a:t>
            </a:r>
            <a:r>
              <a:rPr lang="en-US" dirty="0" err="1">
                <a:cs typeface="B Yagut" panose="00000400000000000000" pitchFamily="2" charset="-78"/>
              </a:rPr>
              <a:t>glycosylation</a:t>
            </a:r>
            <a:r>
              <a:rPr lang="en-US" dirty="0">
                <a:cs typeface="B Yagut" panose="00000400000000000000" pitchFamily="2" charset="-78"/>
              </a:rPr>
              <a:t>  </a:t>
            </a:r>
            <a:r>
              <a:rPr lang="fa-IR" dirty="0">
                <a:cs typeface="B Yagut" panose="00000400000000000000" pitchFamily="2" charset="-78"/>
              </a:rPr>
              <a:t> ) : قندی که در جریان خون وجود دارد تمایل به اتصال به هموگلوبین دارد.</a:t>
            </a: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قند متصل شده به هموگلوبین در طی مدت ۱۲۰ روز عمر گلبول قرمز همچنان به هموگلوبین باقی می ماند. </a:t>
            </a:r>
          </a:p>
          <a:p>
            <a:pPr marL="0" indent="0" algn="just" rtl="1">
              <a:lnSpc>
                <a:spcPct val="150000"/>
              </a:lnSpc>
              <a:spcBef>
                <a:spcPts val="0"/>
              </a:spcBef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هر چه میزان هموگلوبین</a:t>
            </a:r>
            <a:r>
              <a:rPr lang="en-US" dirty="0">
                <a:cs typeface="B Yagut" panose="00000400000000000000" pitchFamily="2" charset="-78"/>
              </a:rPr>
              <a:t>A1C </a:t>
            </a:r>
            <a:r>
              <a:rPr lang="fa-IR" dirty="0">
                <a:cs typeface="B Yagut" panose="00000400000000000000" pitchFamily="2" charset="-78"/>
              </a:rPr>
              <a:t> پائین تر باشد احتمال ابتلا به عوارض بینایی ، کلیوی و اعصاب انتهایی در بیماران دیابتی کمتر است.  </a:t>
            </a:r>
            <a:endParaRPr lang="fa-IR" dirty="0"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9244410E-F5CE-4D2D-A224-D1E19DBCB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64"/>
    </mc:Choice>
    <mc:Fallback xmlns="">
      <p:transition spd="slow" advTm="50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91442"/>
            <a:ext cx="8610600" cy="89915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fa-IR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Yagut" panose="00000400000000000000" pitchFamily="2" charset="-78"/>
              </a:rPr>
              <a:t>مشخصات سند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354" y="2805378"/>
            <a:ext cx="6518585" cy="3707340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نام : نفیسه صادقیان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مدرک : کارشناس ارشد اپیدمیولوژی</a:t>
            </a:r>
          </a:p>
          <a:p>
            <a:pPr marL="457200" indent="-457200" algn="r" rtl="1">
              <a:lnSpc>
                <a:spcPct val="150000"/>
              </a:lnSpc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a-IR" dirty="0">
                <a:cs typeface="B Yagut" panose="00000400000000000000" pitchFamily="2" charset="-78"/>
              </a:rPr>
              <a:t>موقعیت اشتغال : مربی آموزشگاه بهورزی </a:t>
            </a:r>
            <a:endParaRPr lang="en-US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مرکز آموزش بهورزی شهرستان اصفهان یک</a:t>
            </a:r>
          </a:p>
          <a:p>
            <a:pPr algn="r" rtl="1">
              <a:lnSpc>
                <a:spcPct val="150000"/>
              </a:lnSpc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1635600">
            <a:off x="1779007" y="1861465"/>
            <a:ext cx="266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E6A5B8D8-0E25-450F-8B73-73C8FE6A2913}"/>
              </a:ext>
            </a:extLst>
          </p:cNvPr>
          <p:cNvSpPr txBox="1">
            <a:spLocks/>
          </p:cNvSpPr>
          <p:nvPr/>
        </p:nvSpPr>
        <p:spPr>
          <a:xfrm>
            <a:off x="7719588" y="1518070"/>
            <a:ext cx="3886201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xmlns="" id="{AB90C499-C33C-4768-A2CD-0D622C568511}"/>
              </a:ext>
            </a:extLst>
          </p:cNvPr>
          <p:cNvSpPr txBox="1">
            <a:spLocks/>
          </p:cNvSpPr>
          <p:nvPr/>
        </p:nvSpPr>
        <p:spPr>
          <a:xfrm>
            <a:off x="7045569" y="2818012"/>
            <a:ext cx="4384431" cy="293423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حیطه درس: غیرواگیر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آخرین بازنگری : 99/4/28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نوبت تهیه: 2</a:t>
            </a:r>
          </a:p>
          <a:p>
            <a:pPr algn="r" rtl="1">
              <a:lnSpc>
                <a:spcPct val="150000"/>
              </a:lnSpc>
              <a:buClr>
                <a:schemeClr val="accent2"/>
              </a:buClr>
            </a:pPr>
            <a:r>
              <a:rPr lang="fa-IR" sz="2500" dirty="0">
                <a:cs typeface="B Yagut" panose="00000400000000000000" pitchFamily="2" charset="-78"/>
              </a:rPr>
              <a:t>نام فایل: </a:t>
            </a:r>
            <a:r>
              <a:rPr lang="en-US" sz="2500" dirty="0">
                <a:cs typeface="B Yagut" panose="00000400000000000000" pitchFamily="2" charset="-78"/>
              </a:rPr>
              <a:t>NC bakhshe2-diabet-edi2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19CC34F6-7547-4848-B729-1FD4713D1BAC}"/>
              </a:ext>
            </a:extLst>
          </p:cNvPr>
          <p:cNvSpPr txBox="1">
            <a:spLocks/>
          </p:cNvSpPr>
          <p:nvPr/>
        </p:nvSpPr>
        <p:spPr>
          <a:xfrm>
            <a:off x="1287573" y="151807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fa-I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مشخصات مدرس یا مدرسین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B3DD40-2EEB-46E0-91E4-14981230F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72" y="2196305"/>
            <a:ext cx="1401199" cy="167356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603791A0-C113-48D9-B47A-8B59E46BA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1"/>
    </mc:Choice>
    <mc:Fallback xmlns="">
      <p:transition spd="slow" advTm="16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391" y="142852"/>
            <a:ext cx="8229600" cy="714380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</a:t>
            </a:r>
            <a:r>
              <a:rPr lang="en-US" sz="4000" b="1" dirty="0">
                <a:cs typeface="B Yagut" panose="00000400000000000000" pitchFamily="2" charset="-78"/>
              </a:rPr>
              <a:t>HbA1c</a:t>
            </a:r>
            <a:r>
              <a:rPr lang="fa-IR" sz="4000" b="1" dirty="0">
                <a:cs typeface="B Yagut" panose="00000400000000000000" pitchFamily="2" charset="-78"/>
              </a:rPr>
              <a:t>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85" y="701162"/>
            <a:ext cx="11553371" cy="600443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 مبتلايان به دیابت </a:t>
            </a:r>
            <a:r>
              <a:rPr lang="fa-IR" u="sng" dirty="0">
                <a:cs typeface="B Yagut" panose="00000400000000000000" pitchFamily="2" charset="-78"/>
              </a:rPr>
              <a:t>حداقل</a:t>
            </a:r>
            <a:r>
              <a:rPr lang="fa-IR" dirty="0">
                <a:cs typeface="B Yagut" panose="00000400000000000000" pitchFamily="2" charset="-78"/>
              </a:rPr>
              <a:t> 2 بار در سال مقدار هموگلوبین </a:t>
            </a:r>
            <a:r>
              <a:rPr lang="en-US" dirty="0">
                <a:cs typeface="B Yagut" panose="00000400000000000000" pitchFamily="2" charset="-78"/>
              </a:rPr>
              <a:t>A1C</a:t>
            </a:r>
            <a:r>
              <a:rPr lang="fa-IR" dirty="0">
                <a:cs typeface="B Yagut" panose="00000400000000000000" pitchFamily="2" charset="-78"/>
              </a:rPr>
              <a:t> را چک کنند. </a:t>
            </a:r>
            <a:r>
              <a:rPr lang="fa-IR">
                <a:cs typeface="B Yagut" panose="00000400000000000000" pitchFamily="2" charset="-78"/>
              </a:rPr>
              <a:t>( معمولاً </a:t>
            </a:r>
            <a:r>
              <a:rPr lang="fa-IR" dirty="0">
                <a:cs typeface="B Yagut" panose="00000400000000000000" pitchFamily="2" charset="-78"/>
              </a:rPr>
              <a:t>فصلی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چنانچه تغییری در نحوه درمان بیمار توسط پزشک و یا چنانجه برای مدتی طولانی مقدار قند خون بیمار بالا باشد ، دفعات انجام این آزمایش بالا می رود</a:t>
            </a:r>
            <a:r>
              <a:rPr lang="fa-IR" b="1" dirty="0">
                <a:cs typeface="B Yagut" panose="00000400000000000000" pitchFamily="2" charset="-78"/>
              </a:rPr>
              <a:t>.</a:t>
            </a:r>
            <a:r>
              <a:rPr lang="fa-IR" dirty="0">
                <a:cs typeface="B Yagut" panose="00000400000000000000" pitchFamily="2" charset="-78"/>
              </a:rPr>
              <a:t> </a:t>
            </a:r>
          </a:p>
          <a:p>
            <a:pPr algn="r" rtl="1">
              <a:lnSpc>
                <a:spcPct val="100000"/>
              </a:lnSpc>
              <a:buClr>
                <a:srgbClr val="FF0000"/>
              </a:buClr>
              <a:defRPr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آزمایش هموگلوبین </a:t>
            </a:r>
            <a:r>
              <a:rPr lang="en-US" dirty="0">
                <a:cs typeface="B Yagut" panose="00000400000000000000" pitchFamily="2" charset="-78"/>
              </a:rPr>
              <a:t>A1C</a:t>
            </a:r>
            <a:r>
              <a:rPr lang="fa-IR" dirty="0">
                <a:cs typeface="B Yagut" panose="00000400000000000000" pitchFamily="2" charset="-78"/>
              </a:rPr>
              <a:t> را می توان در هر ساعتی از شبانه روز انجام داد و نیازی به ناشتا بودن نیست. </a:t>
            </a:r>
          </a:p>
          <a:p>
            <a:pPr algn="r" rtl="1">
              <a:lnSpc>
                <a:spcPct val="100000"/>
              </a:lnSpc>
              <a:buClr>
                <a:schemeClr val="accent3"/>
              </a:buClr>
              <a:defRPr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در صورت بالا بودن نتیجه آزمایش هموگلوبین </a:t>
            </a:r>
            <a:r>
              <a:rPr lang="en-US" dirty="0">
                <a:cs typeface="B Yagut" panose="00000400000000000000" pitchFamily="2" charset="-78"/>
              </a:rPr>
              <a:t>A1C 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en-US" dirty="0">
                <a:cs typeface="B Yagut" panose="00000400000000000000" pitchFamily="2" charset="-78"/>
              </a:rPr>
              <a:t>، </a:t>
            </a:r>
            <a:r>
              <a:rPr lang="fa-IR" dirty="0">
                <a:cs typeface="B Yagut" panose="00000400000000000000" pitchFamily="2" charset="-78"/>
              </a:rPr>
              <a:t>بیمار باید تحت بررسی قرار گرفته و برنامه منظم تغذیه ای ، ورزش و دارویی جدیدی دریافت کند.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D95F8C9-8501-400C-9EF9-AB2DC574E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3"/>
    </mc:Choice>
    <mc:Fallback xmlns="">
      <p:transition spd="slow" advTm="4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784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</a:t>
            </a:r>
            <a:r>
              <a:rPr lang="en-US" sz="4000" b="1" dirty="0">
                <a:cs typeface="B Yagut" panose="00000400000000000000" pitchFamily="2" charset="-78"/>
              </a:rPr>
              <a:t>HbA1c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683327B-22B7-4CC3-9F8D-E03AF8D88B34}"/>
              </a:ext>
            </a:extLst>
          </p:cNvPr>
          <p:cNvSpPr/>
          <p:nvPr/>
        </p:nvSpPr>
        <p:spPr>
          <a:xfrm>
            <a:off x="1803947" y="4356607"/>
            <a:ext cx="9576816" cy="91455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7" y="1357299"/>
            <a:ext cx="10580913" cy="476886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هموگلوبین </a:t>
            </a:r>
            <a:r>
              <a:rPr lang="en-US" dirty="0">
                <a:cs typeface="B Yagut" panose="00000400000000000000" pitchFamily="2" charset="-78"/>
              </a:rPr>
              <a:t>A1C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≤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6.5 درصد                    </a:t>
            </a:r>
            <a:r>
              <a:rPr lang="en-US" dirty="0">
                <a:latin typeface="Vladimir Script"/>
                <a:cs typeface="B Yagut" panose="00000400000000000000" pitchFamily="2" charset="-78"/>
                <a:sym typeface="Wingdings 2"/>
              </a:rPr>
              <a:t> 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    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          ديابت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هموگلوبین </a:t>
            </a:r>
            <a:r>
              <a:rPr lang="en-US" dirty="0">
                <a:cs typeface="B Yagut" panose="00000400000000000000" pitchFamily="2" charset="-78"/>
              </a:rPr>
              <a:t>A1C 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&gt;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 dirty="0">
                <a:latin typeface="Vladimir Script"/>
                <a:cs typeface="B Yagut" panose="00000400000000000000" pitchFamily="2" charset="-78"/>
                <a:sym typeface="Wingdings 2"/>
              </a:rPr>
              <a:t>5.7 درصد                          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         طبيعي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هموگلوبین </a:t>
            </a:r>
            <a:r>
              <a:rPr lang="en-US" dirty="0">
                <a:cs typeface="B Yagut" panose="00000400000000000000" pitchFamily="2" charset="-78"/>
              </a:rPr>
              <a:t>A1C 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بين  6.4 - 5.7 درصد            </a:t>
            </a:r>
            <a:r>
              <a:rPr lang="en-US" dirty="0">
                <a:cs typeface="B Yagut" panose="00000400000000000000" pitchFamily="2" charset="-78"/>
                <a:sym typeface="Wingdings 2"/>
              </a:rPr>
              <a:t> </a:t>
            </a:r>
            <a:r>
              <a:rPr lang="fa-IR">
                <a:cs typeface="B Yagut" panose="00000400000000000000" pitchFamily="2" charset="-78"/>
                <a:sym typeface="Wingdings 2"/>
              </a:rPr>
              <a:t>  </a:t>
            </a:r>
            <a:r>
              <a:rPr lang="fa-IR" dirty="0">
                <a:cs typeface="B Yagut" panose="00000400000000000000" pitchFamily="2" charset="-78"/>
                <a:sym typeface="Wingdings 2"/>
              </a:rPr>
              <a:t>          در معرض خطر</a:t>
            </a:r>
          </a:p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dirty="0">
              <a:latin typeface="Vladimir Script"/>
              <a:cs typeface="B Yagut" panose="00000400000000000000" pitchFamily="2" charset="-78"/>
              <a:sym typeface="Wingdings 2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برای افراد مبتلا به دیابت میزان هموگلوبین 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A1C </a:t>
            </a:r>
            <a:r>
              <a:rPr lang="fa-I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باید کمتر از ۷ باشد. </a:t>
            </a:r>
            <a:endParaRPr lang="fa-I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Yagut" panose="00000400000000000000" pitchFamily="2" charset="-78"/>
              <a:sym typeface="Wingdings 2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19AF6DC-52A0-46F8-8FA9-6905B0E9F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7"/>
    </mc:Choice>
    <mc:Fallback xmlns="">
      <p:transition spd="slow" advTm="34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787" y="274638"/>
            <a:ext cx="10564584" cy="582594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طبقه بندی مقادیر قند خون به تفکیک نوع آزمایش</a:t>
            </a:r>
            <a:endParaRPr lang="en-US" sz="4000" dirty="0">
              <a:cs typeface="B Yagut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7574188"/>
              </p:ext>
            </p:extLst>
          </p:nvPr>
        </p:nvGraphicFramePr>
        <p:xfrm>
          <a:off x="522514" y="1257300"/>
          <a:ext cx="11175999" cy="5012871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5081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6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8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219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15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0403">
                <a:tc>
                  <a:txBody>
                    <a:bodyPr/>
                    <a:lstStyle/>
                    <a:p>
                      <a:pPr algn="ctr" rtl="1"/>
                      <a:endParaRPr lang="fa-IR" sz="20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طبيعي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پره ديابتيك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ديابت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ديابت بارداري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698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قند خون ناشتا ( </a:t>
                      </a:r>
                      <a:r>
                        <a:rPr lang="en-US" sz="2000" b="1" dirty="0">
                          <a:cs typeface="B Yagut" panose="00000400000000000000" pitchFamily="2" charset="-78"/>
                        </a:rPr>
                        <a:t>FBS</a:t>
                      </a:r>
                      <a:r>
                        <a:rPr lang="fa-IR" sz="2000" b="1" dirty="0">
                          <a:cs typeface="B Yagut" panose="00000400000000000000" pitchFamily="2" charset="-78"/>
                        </a:rPr>
                        <a:t>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cs typeface="B Yagut" panose="00000400000000000000" pitchFamily="2" charset="-78"/>
                        </a:rPr>
                        <a:t>&gt;</a:t>
                      </a:r>
                      <a:r>
                        <a:rPr lang="en-US" sz="2400" b="1" baseline="0" dirty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400" b="1" baseline="0" dirty="0">
                          <a:cs typeface="B Yagut" panose="00000400000000000000" pitchFamily="2" charset="-78"/>
                        </a:rPr>
                        <a:t> 100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125-100 (</a:t>
                      </a:r>
                      <a:r>
                        <a:rPr lang="en-US" sz="2400" b="1" dirty="0">
                          <a:cs typeface="B Yagut" panose="00000400000000000000" pitchFamily="2" charset="-78"/>
                        </a:rPr>
                        <a:t>IFG</a:t>
                      </a:r>
                      <a:r>
                        <a:rPr lang="fa-IR" sz="2400" b="1" dirty="0">
                          <a:cs typeface="B Yagut" panose="00000400000000000000" pitchFamily="2" charset="-78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126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92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3569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قند خون غير ناشتا ( </a:t>
                      </a:r>
                      <a:r>
                        <a:rPr lang="en-US" sz="2000" b="1" dirty="0">
                          <a:cs typeface="B Yagut" panose="00000400000000000000" pitchFamily="2" charset="-78"/>
                        </a:rPr>
                        <a:t>BS</a:t>
                      </a:r>
                      <a:r>
                        <a:rPr lang="fa-IR" sz="2000" b="1" dirty="0">
                          <a:cs typeface="B Yagut" panose="00000400000000000000" pitchFamily="2" charset="-78"/>
                        </a:rPr>
                        <a:t>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200 </a:t>
                      </a:r>
                      <a:r>
                        <a:rPr lang="fa-IR" sz="2000" b="1" dirty="0">
                          <a:latin typeface="Vladimir Script"/>
                          <a:cs typeface="B Yagut" panose="00000400000000000000" pitchFamily="2" charset="-78"/>
                        </a:rPr>
                        <a:t>و علائم كلاسيك ديابت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  <a:p>
                      <a:pPr algn="ctr" rtl="1"/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3569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تست تحمل گلوكز ( </a:t>
                      </a:r>
                      <a:r>
                        <a:rPr lang="en-US" sz="2000" b="1" dirty="0">
                          <a:cs typeface="B Yagut" panose="00000400000000000000" pitchFamily="2" charset="-78"/>
                        </a:rPr>
                        <a:t>OGTT</a:t>
                      </a:r>
                      <a:r>
                        <a:rPr lang="fa-IR" sz="2000" b="1" baseline="0" dirty="0">
                          <a:cs typeface="B Yagut" panose="00000400000000000000" pitchFamily="2" charset="-78"/>
                        </a:rPr>
                        <a:t> ) 1ساعته</a:t>
                      </a:r>
                      <a:endParaRPr lang="fa-IR" sz="20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180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356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000" b="1" dirty="0">
                          <a:cs typeface="B Yagut" panose="00000400000000000000" pitchFamily="2" charset="-78"/>
                        </a:rPr>
                        <a:t>تست تحمل گلوكز ( </a:t>
                      </a:r>
                      <a:r>
                        <a:rPr lang="en-US" sz="2000" b="1" dirty="0">
                          <a:cs typeface="B Yagut" panose="00000400000000000000" pitchFamily="2" charset="-78"/>
                        </a:rPr>
                        <a:t>OGTT</a:t>
                      </a:r>
                      <a:r>
                        <a:rPr lang="fa-IR" sz="2000" b="1" baseline="0" dirty="0">
                          <a:cs typeface="B Yagut" panose="00000400000000000000" pitchFamily="2" charset="-78"/>
                        </a:rPr>
                        <a:t> ) 2ساعته</a:t>
                      </a:r>
                      <a:endParaRPr lang="fa-IR" sz="20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400" b="1" dirty="0">
                          <a:cs typeface="B Yagut" panose="00000400000000000000" pitchFamily="2" charset="-78"/>
                        </a:rPr>
                        <a:t>&gt;</a:t>
                      </a:r>
                      <a:r>
                        <a:rPr lang="fa-IR" sz="2400" b="1" baseline="0" dirty="0">
                          <a:cs typeface="B Yagut" panose="00000400000000000000" pitchFamily="2" charset="-78"/>
                        </a:rPr>
                        <a:t> 140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199-140 (</a:t>
                      </a:r>
                      <a:r>
                        <a:rPr lang="en-US" sz="2400" b="1" dirty="0">
                          <a:cs typeface="B Yagut" panose="00000400000000000000" pitchFamily="2" charset="-78"/>
                        </a:rPr>
                        <a:t>IGT</a:t>
                      </a:r>
                      <a:r>
                        <a:rPr lang="fa-IR" sz="2400" b="1" dirty="0">
                          <a:cs typeface="B Yagut" panose="00000400000000000000" pitchFamily="2" charset="-78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200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 153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5063">
                <a:tc>
                  <a:txBody>
                    <a:bodyPr/>
                    <a:lstStyle/>
                    <a:p>
                      <a:pPr algn="ctr" rtl="1"/>
                      <a:r>
                        <a:rPr lang="fa-IR" sz="2000" b="1" dirty="0">
                          <a:cs typeface="B Yagut" panose="00000400000000000000" pitchFamily="2" charset="-78"/>
                        </a:rPr>
                        <a:t>هموگلوبين گليكوزيله (  </a:t>
                      </a:r>
                      <a:r>
                        <a:rPr lang="en-US" sz="2000" b="1" dirty="0">
                          <a:cs typeface="B Yagut" panose="00000400000000000000" pitchFamily="2" charset="-78"/>
                        </a:rPr>
                        <a:t>HbA1C</a:t>
                      </a:r>
                      <a:r>
                        <a:rPr lang="fa-IR" sz="2000" b="1" dirty="0">
                          <a:cs typeface="B Yagut" panose="00000400000000000000" pitchFamily="2" charset="-78"/>
                        </a:rPr>
                        <a:t>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cs typeface="B Yagut" panose="00000400000000000000" pitchFamily="2" charset="-78"/>
                        </a:rPr>
                        <a:t>&gt;</a:t>
                      </a:r>
                      <a:r>
                        <a:rPr lang="fa-IR" sz="2400" b="1" baseline="0" dirty="0">
                          <a:cs typeface="B Yagut" panose="00000400000000000000" pitchFamily="2" charset="-78"/>
                        </a:rPr>
                        <a:t>  5/7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6/4-5/7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400" b="1" dirty="0">
                          <a:latin typeface="Vladimir Script"/>
                          <a:cs typeface="B Yagut" panose="00000400000000000000" pitchFamily="2" charset="-78"/>
                        </a:rPr>
                        <a:t>≥</a:t>
                      </a:r>
                      <a:r>
                        <a:rPr lang="fa-IR" sz="2400" b="1" baseline="0" dirty="0">
                          <a:cs typeface="B Yagut" panose="00000400000000000000" pitchFamily="2" charset="-78"/>
                        </a:rPr>
                        <a:t> 6/5</a:t>
                      </a:r>
                      <a:endParaRPr lang="fa-IR" sz="2400" b="1" dirty="0">
                        <a:cs typeface="B Yagut" panose="00000400000000000000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400" b="1" dirty="0">
                          <a:cs typeface="B Yagut" panose="00000400000000000000" pitchFamily="2" charset="-78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4938EA1-32FE-4304-B4EB-41B721B94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21"/>
    </mc:Choice>
    <mc:Fallback xmlns="">
      <p:transition spd="slow" advTm="5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4895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اقدامات لازم در پره ديابتيك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1613360"/>
            <a:ext cx="10564586" cy="3631279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آزمايش سالانه قند خون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كاهش وزن به ايده آل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رژيم غذايي سالم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sz="3000" dirty="0">
                <a:cs typeface="B Yagut" panose="00000400000000000000" pitchFamily="2" charset="-78"/>
                <a:sym typeface="Wingdings 2"/>
              </a:rPr>
              <a:t>فعاليت بدني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AA687FD-B31A-410F-9DA8-2F7AFDABB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82"/>
    </mc:Choice>
    <mc:Fallback xmlns="">
      <p:transition spd="slow" advTm="28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24367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آموزش</a:t>
            </a:r>
            <a:r>
              <a:rPr lang="en-US" sz="4000" b="1" dirty="0">
                <a:cs typeface="B Yagut" panose="00000400000000000000" pitchFamily="2" charset="-78"/>
              </a:rPr>
              <a:t> </a:t>
            </a:r>
            <a:r>
              <a:rPr lang="fa-IR" sz="4000" b="1" dirty="0">
                <a:cs typeface="B Yagut" panose="00000400000000000000" pitchFamily="2" charset="-78"/>
              </a:rPr>
              <a:t>های لازم برای افراد مبتلا به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08176"/>
            <a:ext cx="10760529" cy="4717988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1- کنترل وزن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2- برنامه غذایی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3- ورزش و فعالیت بدنی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4- مراقبت از پا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5- ترک مصرف دخانیات</a:t>
            </a:r>
          </a:p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6- نحوه مصرف داروهای تجویز شده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5CEC084-08DF-40C0-9A79-91364EAC3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8"/>
    </mc:Choice>
    <mc:Fallback xmlns="">
      <p:transition spd="slow" advTm="4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26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برنامه غذایی...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364" y="964294"/>
            <a:ext cx="10760529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افزایش تعداد وعده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هاي غذا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 مصرف غذا متناسب با فعاليت بيمار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عدم حذف يكي از وعده هاي اصلي غذا ( به ویژه بیماران لاغر و انسولینی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 مصرف ميوه هاي غير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شيرين ، سبز يها و حبوبات در وعده هاي غذايي به مقدار زياد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محدود کردن مصرف میوه ها و خشکبار شيرين ( انگور، خربزه ، خرما ، توت ، توت خشك ، كشمش ،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قيسي ) 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عدم مصرف قند و شكر و انواع شيريني ( آب نبات ، شكلات ، شيريني ، گز، سوهان 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AFE08E0-1EDC-46E0-A26D-861FD2DFC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9"/>
    </mc:Choice>
    <mc:Fallback xmlns="">
      <p:transition spd="slow" advTm="6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18655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...برنامه غذایی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96753"/>
            <a:ext cx="10760529" cy="4929411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مصرف نان سبوس دار 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مصرف مواد نشاسته اي مانند نان ، برنج ، سيب زميني ، گندم ، جو و ماكاروني به ميزاني كه موجب افزايش وزن نشود.</a:t>
            </a:r>
          </a:p>
          <a:p>
            <a:pPr algn="just" rtl="1">
              <a:lnSpc>
                <a:spcPct val="150000"/>
              </a:lnSpc>
              <a:buClr>
                <a:srgbClr val="FF0000"/>
              </a:buClr>
            </a:pPr>
            <a:r>
              <a:rPr lang="fa-IR" dirty="0">
                <a:cs typeface="B Yagut" panose="00000400000000000000" pitchFamily="2" charset="-78"/>
              </a:rPr>
              <a:t>کاهش مصرف چربي ها ( عدم سرخ کردن غذا ، مصرف غذای کبابی یا آب پز ، استفاده از گوشت کم چرب ، جدا کردن چربی گوشت و پوست مرغ ، جایگزین کردن خامه ، كره و روغن هاي جامد با روغن مايع و زيتون ، کاهش مصرف گوشت هاي احشايي ( جگر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، مغز</a:t>
            </a:r>
            <a:r>
              <a:rPr lang="en-US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، قلوه و كله پاچه 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EBE35DF-86F0-4320-9503-16C485BCB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04"/>
    </mc:Choice>
    <mc:Fallback xmlns="">
      <p:transition spd="slow" advTm="67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ورزش و فعالیت بدنی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30" y="1196753"/>
            <a:ext cx="11239500" cy="4929411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ورزش باعث كارايي بيش تر، كاهش وزن ، احساس نشاط و تندرستي مي شود. 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ورزش و فعاليت هاي بدني بايد متناسب با شرايط و وضعيت سلامت شخص باشد.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باید به طور منظم و مستمر انجام گيرد. ( عصر بهتر است )</a:t>
            </a:r>
          </a:p>
          <a:p>
            <a:pPr algn="r" rtl="1">
              <a:lnSpc>
                <a:spcPct val="20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بهتر است كه ورزش هاي سبك مثل نرمش و پياده روي انجام دهند ( مشورت با پزشک 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3C2BF482-9B1B-4490-9CBE-5AC36F09D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62"/>
    </mc:Choice>
    <mc:Fallback xmlns="">
      <p:transition spd="slow" advTm="6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457" y="135626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مراقبت از پا...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913724"/>
            <a:ext cx="11315700" cy="560319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پاها ، بايد به طور روزانه ، از نظر وجود قرمزي ، تورم ، تغيير رنگ ، زخم ، ترك خوردگي و ترشح بررسي شوند . ( در صورت نياز استفاده از آينه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هر روز پاها با آب ولرم و صابون شسته شوند و بين انگشتان با حوله ي نرم خشك گردند.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ناخن هاي پا با دقت كوتاه شوند. 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استفاده از روغن زيتون و يا نرم كننده ها ( پيشگيري از خشكي پوست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جوراب ها روزانه عوض شده و از جوراب نخي و ضخيم استفاده شود.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895A3B9-25F2-4B83-9502-E2145DEBE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9"/>
    </mc:Choice>
    <mc:Fallback xmlns="">
      <p:transition spd="slow" advTm="3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...مراقبت از پا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42" y="1044803"/>
            <a:ext cx="11266715" cy="542856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از كفش راحت ، پاشنه كوتاه و پنجه پهن استفاده شود.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در خانه از كفش راحتي و دمپايي مناسب استفاده گردد.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 براي پيشگيري از مشكلات احتمالي پا ، پاي برهنه راه نروند.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 از نزديك كردن پاي خود به آتش ، بخاري ، شوفاژ و هر وسيله ي گرمايي ديگر خودداري كنند.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 به منظور پيشگيري از سوختگي ، هنگام حمام كردن ، بايد ، دماي آب را با دماسنج اندازه گيري كرد.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0D601001-060F-4298-9F54-C0F55E1F7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5"/>
    </mc:Choice>
    <mc:Fallback xmlns="">
      <p:transition spd="slow" advTm="2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417957">
            <a:off x="2510998" y="1872976"/>
            <a:ext cx="8229600" cy="2161674"/>
          </a:xfrm>
        </p:spPr>
        <p:txBody>
          <a:bodyPr>
            <a:normAutofit/>
          </a:bodyPr>
          <a:lstStyle/>
          <a:p>
            <a:pPr algn="ctr" rtl="1"/>
            <a:r>
              <a:rPr lang="fa-IR" sz="6000" b="1" dirty="0">
                <a:solidFill>
                  <a:srgbClr val="ED4959"/>
                </a:solidFill>
                <a:cs typeface="B Yagut" panose="00000400000000000000" pitchFamily="2" charset="-78"/>
              </a:rPr>
              <a:t>ديابت نوع 2</a:t>
            </a:r>
            <a:br>
              <a:rPr lang="fa-IR" sz="6000" b="1" dirty="0">
                <a:solidFill>
                  <a:srgbClr val="ED4959"/>
                </a:solidFill>
                <a:cs typeface="B Yagut" panose="00000400000000000000" pitchFamily="2" charset="-78"/>
              </a:rPr>
            </a:br>
            <a:r>
              <a:rPr lang="fa-IR" sz="2800" b="1" dirty="0">
                <a:solidFill>
                  <a:srgbClr val="ED4959"/>
                </a:solidFill>
                <a:cs typeface="B Yagut" panose="00000400000000000000" pitchFamily="2" charset="-78"/>
              </a:rPr>
              <a:t>( غیر وابسته به انسولین )</a:t>
            </a:r>
            <a:endParaRPr lang="en-US" sz="2800" b="1" dirty="0">
              <a:solidFill>
                <a:srgbClr val="ED4959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341" y="5400668"/>
            <a:ext cx="4686304" cy="1000132"/>
          </a:xfrm>
        </p:spPr>
        <p:txBody>
          <a:bodyPr>
            <a:noAutofit/>
          </a:bodyPr>
          <a:lstStyle/>
          <a:p>
            <a:pPr algn="ctr" rtl="1">
              <a:lnSpc>
                <a:spcPct val="170000"/>
              </a:lnSpc>
              <a:buClr>
                <a:schemeClr val="accent3"/>
              </a:buClr>
              <a:buNone/>
              <a:defRPr/>
            </a:pPr>
            <a:r>
              <a:rPr lang="en-US" b="1" dirty="0">
                <a:solidFill>
                  <a:srgbClr val="00B050"/>
                </a:solidFill>
                <a:cs typeface="+mj-cs"/>
              </a:rPr>
              <a:t>NIDDM.Type2</a:t>
            </a:r>
            <a:endParaRPr lang="fa-IR" b="1" dirty="0">
              <a:solidFill>
                <a:srgbClr val="00B050"/>
              </a:solidFill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A05104C-7B78-4986-BC83-C8301B60EB5D}"/>
              </a:ext>
            </a:extLst>
          </p:cNvPr>
          <p:cNvSpPr/>
          <p:nvPr/>
        </p:nvSpPr>
        <p:spPr>
          <a:xfrm>
            <a:off x="615819" y="4389364"/>
            <a:ext cx="6009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non-insulin-dependent diabetes mellitus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B51A696-6643-4517-B643-7A231170E657}"/>
              </a:ext>
            </a:extLst>
          </p:cNvPr>
          <p:cNvSpPr txBox="1">
            <a:spLocks/>
          </p:cNvSpPr>
          <p:nvPr/>
        </p:nvSpPr>
        <p:spPr>
          <a:xfrm>
            <a:off x="7659772" y="447393"/>
            <a:ext cx="3582658" cy="1634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defRPr/>
            </a:pPr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Yagut" panose="00000400000000000000" pitchFamily="2" charset="-78"/>
              </a:rPr>
              <a:t>بخش دوم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A3E06D91-3BEC-4B77-BD3C-38F66A487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4"/>
    </mc:Choice>
    <mc:Fallback xmlns="">
      <p:transition spd="slow" advTm="1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ترک مصرف دخانیات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1857829"/>
            <a:ext cx="11266715" cy="4268335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افراد مبتلا به ديابت كه هر نوع دخانيات ( سيگار ، پيپ ، چپق ، قليان و جويدن توتون ) مصرف مي كنند ، بايد براي ترك تشويق شوند.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5F12FF4-5C54-4D96-B1A1-7BD9C0640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4"/>
    </mc:Choice>
    <mc:Fallback xmlns="">
      <p:transition spd="slow" advTm="1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مصرف داروهای تجویز شده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14" y="1196753"/>
            <a:ext cx="11266715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آموزش نام داروهاي مصرفي ، مقدار ، علت ، زمان مصرف ، عوارض جانبي احتمالي ، اقدام لازم در صورت فراموشي دارو به بیمار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endParaRPr lang="fa-IR" sz="30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Clr>
                <a:srgbClr val="FF0000"/>
              </a:buClr>
            </a:pPr>
            <a:r>
              <a:rPr lang="fa-IR" sz="3000" dirty="0">
                <a:cs typeface="B Yagut" panose="00000400000000000000" pitchFamily="2" charset="-78"/>
              </a:rPr>
              <a:t> به بيمار توصيه كنيد كه اگر به پزشك ديگري مراجعه مي كند . حتماً ليست داروهاي مصرفي خود را به وي نشان دهد ( جلوگیری از تداخل دارویی 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F2747ED1-17D5-499F-B32E-C1DDD9A1A874}"/>
              </a:ext>
            </a:extLst>
          </p:cNvPr>
          <p:cNvSpPr txBox="1">
            <a:spLocks/>
          </p:cNvSpPr>
          <p:nvPr/>
        </p:nvSpPr>
        <p:spPr>
          <a:xfrm>
            <a:off x="2683329" y="1196753"/>
            <a:ext cx="3543300" cy="4929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Clr>
                <a:srgbClr val="FF0000"/>
              </a:buClr>
              <a:buNone/>
              <a:defRPr/>
            </a:pPr>
            <a:endParaRPr lang="fa-IR" sz="27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F979152-42D8-4D0E-804D-007988530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08"/>
    </mc:Choice>
    <mc:Fallback xmlns="">
      <p:transition spd="slow" advTm="4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6032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مشكلات دهان و دندان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786" y="1214422"/>
            <a:ext cx="10760528" cy="5214974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در بیماران دیابتی به دلیل کاهش سرعت متابولیسم گلوکز ، </a:t>
            </a:r>
            <a:r>
              <a:rPr lang="fa-IR" u="sng" dirty="0">
                <a:cs typeface="B Yagut" panose="00000400000000000000" pitchFamily="2" charset="-78"/>
              </a:rPr>
              <a:t>سیستم ایمنی ضعیف </a:t>
            </a:r>
            <a:r>
              <a:rPr lang="fa-IR" dirty="0">
                <a:cs typeface="B Yagut" panose="00000400000000000000" pitchFamily="2" charset="-78"/>
              </a:rPr>
              <a:t>شده و از سوی دیگر بالا رفتن مقدار قند در خون و بزاق و تغییر در فلور باکتریایی دهان سبب بروز عفونت های باکتریایی در دهان افراد دیابتی مي شود.</a:t>
            </a:r>
            <a:endParaRPr lang="en-US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چون قارچ ها در میزان بالای گلوکز رشد می کنند. بنابراین شانس ابتلا به برفک در افراد دچار بیماری دیابت بیشتر است.</a:t>
            </a:r>
            <a:endParaRPr lang="en-US" dirty="0"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buClr>
                <a:srgbClr val="C0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شواهدی نیز وجود دارد که از تاثیر باکتریمی حاصل از پریودنتیت ( بيماري دهان و دندان ) بر افزایش مقاومت به انسولین و تخریب سلول های لوزالمعده حکایت دارد.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98E08242-18E0-4555-A215-F830E3A40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78"/>
    </mc:Choice>
    <mc:Fallback xmlns="">
      <p:transition spd="slow" advTm="6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90963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اهمیت غربالگري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371" y="969061"/>
            <a:ext cx="11437258" cy="5601376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مي بايست اختلال در تحمل گلوكز قبل از ابتلا به ديابت شناسايي شود و عوامل خطر كنترل گردد.</a:t>
            </a:r>
          </a:p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</a:rPr>
              <a:t>نوع يك :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علائم سريع ظاهر مي شود و فرد خودش به پزشك مراجعه می كند ( نياز به غربالگري ندارد )</a:t>
            </a:r>
          </a:p>
          <a:p>
            <a:pPr marL="0" indent="0"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solidFill>
                  <a:srgbClr val="0070C0"/>
                </a:solidFill>
                <a:cs typeface="B Yagut" panose="00000400000000000000" pitchFamily="2" charset="-78"/>
              </a:rPr>
              <a:t>نوع 2 : 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اغلب بدون علائم است يا علائم شديد نيست ( نيمي از افراد از بيماري خود اطلاع ندارند )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dirty="0">
                <a:cs typeface="B Yagut" panose="00000400000000000000" pitchFamily="2" charset="-78"/>
              </a:rPr>
              <a:t>ولي عوارض ماكرو و ميكروواسكولار ايجاد مي شود.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9C2E44D-3983-4665-BFB3-0CBB20926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6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72"/>
    </mc:Choice>
    <mc:Fallback xmlns="">
      <p:transition spd="slow" advTm="55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انجام غربالگری دیابت</a:t>
            </a:r>
            <a:r>
              <a:rPr lang="en-US" sz="4000" b="1" dirty="0">
                <a:cs typeface="B Yagut" panose="00000400000000000000" pitchFamily="2" charset="-78"/>
              </a:rPr>
              <a:t>…</a:t>
            </a:r>
            <a:r>
              <a:rPr lang="fa-IR" sz="4000" b="1" dirty="0">
                <a:cs typeface="B Yagut" panose="00000400000000000000" pitchFamily="2" charset="-78"/>
              </a:rPr>
              <a:t> 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" y="1052736"/>
            <a:ext cx="11234058" cy="492941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فراخوان تمام افراد بالای 30 سال به خانه بهداشت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تکمیل خدمت « پیشگیری از سکته های قلبی و مغزی از طریق خطر سنجی و مراقبت ادغام یافته دیابت ، فشارخون بالا و اختلالات چربی های خون – غیر پزشک » در سامانه سیب</a:t>
            </a:r>
          </a:p>
        </p:txBody>
      </p:sp>
      <p:pic>
        <p:nvPicPr>
          <p:cNvPr id="6" name="Picture 2" descr="C:\Users\use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304234"/>
            <a:ext cx="10265228" cy="31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67C8EEB1-484F-45B9-AD40-F6D9022CB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9"/>
    </mc:Choice>
    <mc:Fallback xmlns="">
      <p:transition spd="slow" advTm="4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3124"/>
            <a:ext cx="8229600" cy="345847"/>
          </a:xfrm>
        </p:spPr>
        <p:txBody>
          <a:bodyPr>
            <a:noAutofit/>
          </a:bodyPr>
          <a:lstStyle/>
          <a:p>
            <a:pPr algn="ctr" rtl="1"/>
            <a:r>
              <a:rPr lang="en-US" sz="4000" b="1" dirty="0">
                <a:cs typeface="B Yagut" panose="00000400000000000000" pitchFamily="2" charset="-78"/>
              </a:rPr>
              <a:t>…</a:t>
            </a:r>
            <a:r>
              <a:rPr lang="fa-IR" sz="4000" b="1" dirty="0">
                <a:cs typeface="B Yagut" panose="00000400000000000000" pitchFamily="2" charset="-78"/>
              </a:rPr>
              <a:t>نحوه انجام غربالگری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pic>
        <p:nvPicPr>
          <p:cNvPr id="1027" name="Picture 3" descr="C:\Users\user\Desktop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2" y="578811"/>
            <a:ext cx="10290600" cy="561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download (1).jpg">
            <a:extLst>
              <a:ext uri="{FF2B5EF4-FFF2-40B4-BE49-F238E27FC236}">
                <a16:creationId xmlns:a16="http://schemas.microsoft.com/office/drawing/2014/main" xmlns="" id="{D4EBFADF-E7E5-439E-B0B7-53B88C09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29" y="4791075"/>
            <a:ext cx="2813538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CE919B3-A5CA-4110-B435-2454F2B56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42"/>
    </mc:Choice>
    <mc:Fallback xmlns="">
      <p:transition spd="slow" advTm="7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939" y="170805"/>
            <a:ext cx="10656276" cy="509133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انجام مراقبت افراد پره دیابتیک...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user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3514"/>
            <a:ext cx="10591800" cy="534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B511C5E3-407C-4E7D-829F-30C7BF3CC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82"/>
    </mc:Choice>
    <mc:Fallback xmlns="">
      <p:transition spd="slow" advTm="5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54" y="452159"/>
            <a:ext cx="10492154" cy="626364"/>
          </a:xfrm>
        </p:spPr>
        <p:txBody>
          <a:bodyPr>
            <a:no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...نحوه انجام مراقبت افراد پره دیابتیک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pic>
        <p:nvPicPr>
          <p:cNvPr id="6" name="Picture 3" descr="C:\Users\user\Desktop\5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14" y="1621972"/>
            <a:ext cx="9579429" cy="37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302ADA3-EA59-4997-A92A-AE129ACB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3"/>
    </mc:Choice>
    <mc:Fallback xmlns="">
      <p:transition spd="slow" advTm="29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28" y="100468"/>
            <a:ext cx="8229600" cy="334962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نحوه انجام مراقبت مبتلایان به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86155"/>
            <a:ext cx="7455877" cy="611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BF4380A-BE81-4D5D-B491-FE586B763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61"/>
    </mc:Choice>
    <mc:Fallback xmlns="">
      <p:transition spd="slow" advTm="7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112776"/>
            <a:ext cx="8610600" cy="841248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خلاصه مطالب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000" y="954024"/>
            <a:ext cx="11175999" cy="5644896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ديابت نوع 2 بيماري شايع و قابل كنترل است که عوارض آن اکثر ارگان های بدن را درگیر می نماید.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دیابت نوع 2 به علت کاهش انسولین یا مقاومت بافتها نسبت به آن بوجود می آید و فاکتور ژنتیک و محیط در بروز آن نقش دارد.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دیابت نوع 2 سیر آرامی داشته و می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توان با تست های غربالگری به سادگی مبتلایان را شناسایی نمود.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800" dirty="0">
                <a:cs typeface="B Yagut" panose="00000400000000000000" pitchFamily="2" charset="-78"/>
              </a:rPr>
              <a:t>با شناسایی به موقع ، درمان صحیح و مراقبت از این بیماران می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توان از عوارض دیررس بیماری جلوگیری نمود یا آنها را به تأخیر انداخت.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836F6B7-371D-40B9-BE36-12308EBBA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90"/>
    </mc:Choice>
    <mc:Fallback xmlns="">
      <p:transition spd="slow" advTm="5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90599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اهداف آموزشی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914" y="990599"/>
            <a:ext cx="11190515" cy="5638799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انتظار می رود فراگیران  بدون استفاده از بسته آموزشی در پایان این مبحث بتوانند : 1- علل بروز دیابت نوع دو را بیان کنند.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2- علائم دیابت نوع دو را نام ببرند.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3- علت بروز کمای هیپراسمولار و راه های برخورد با آن را توضیح دهند.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4- عوارض دیابت را طبقه بندی کنند.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5- آموزشات لازم جهت فرد دیابتی را بیان نمایند.</a:t>
            </a:r>
          </a:p>
          <a:p>
            <a:pPr algn="r" rtl="1">
              <a:lnSpc>
                <a:spcPct val="150000"/>
              </a:lnSpc>
            </a:pPr>
            <a:r>
              <a:rPr lang="fa-IR" sz="3000" dirty="0">
                <a:cs typeface="B Yagut" panose="00000400000000000000" pitchFamily="2" charset="-78"/>
              </a:rPr>
              <a:t>6- روشهای آزمایشگاهی تشخیص انواع دیابت را کاملاً بیان کنند.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4105A77D-85C1-4567-9418-3D7CDA923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8"/>
    </mc:Choice>
    <mc:Fallback xmlns="">
      <p:transition spd="slow" advTm="24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1"/>
            <a:ext cx="8610600" cy="941831"/>
          </a:xfrm>
        </p:spPr>
        <p:txBody>
          <a:bodyPr anchor="ctr"/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1024127"/>
            <a:ext cx="10933176" cy="545896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1- علل بروز و علائم دیابت نوع دو را بیان نمایید؟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2- علائم دیابت نوع دو را بیان نمایید؟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3- کمای هیپراسمولار و راه های برخورد با آن را توضیح دهید؟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عوارض دیابت را طبقه بندی کنید؟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4- به بیمار مبتلا به دیابت در چه حیطه هایی می بایست آموزش داد؟ آموزشهای لازم جهت ارائه به یک فرد دیابتی را شرح دهید؟</a:t>
            </a:r>
          </a:p>
          <a:p>
            <a:pPr algn="r" rtl="1"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5- روشهای آزمایشگاهی تشخیص انواع دیابت را کاملا بیان کنید.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D8DD620-4B8A-41C0-B3D3-1CF982771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8"/>
    </mc:Choice>
    <mc:Fallback xmlns="">
      <p:transition spd="slow" advTm="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0700" y="210312"/>
            <a:ext cx="8610600" cy="8382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منابع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057" y="1066800"/>
            <a:ext cx="11248572" cy="5257800"/>
          </a:xfrm>
        </p:spPr>
        <p:txBody>
          <a:bodyPr>
            <a:noAutofit/>
          </a:bodyPr>
          <a:lstStyle/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مجموعه مداخلات اساسی بیماری های غیرواگیر در نظام مراقبت های بهداشتی اولیه ایران ، وزارت بهداشت درمان و آموزش پزشکی ، 1396</a:t>
            </a:r>
            <a:endParaRPr lang="en-US" sz="2800" dirty="0"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یاوری،پ. اپیدمیولوژی بیماری های شایع ایران ، تهران ، انتشارات گپ ، 1393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عزیزی،ف. حاتمی،ح. اپیدمیولوژی و کنترل بیماری های شایع در ایران ، تهران ، انتشارات خسروی ، 1391</a:t>
            </a:r>
          </a:p>
          <a:p>
            <a:pPr marL="457200" indent="-457200" algn="just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  <a:defRPr/>
            </a:pPr>
            <a:r>
              <a:rPr lang="fa-IR" sz="2800" dirty="0">
                <a:cs typeface="B Yagut" panose="00000400000000000000" pitchFamily="2" charset="-78"/>
              </a:rPr>
              <a:t>دفتر مدیریت بیماری های غیرواگیر، برنامه كشوري پيشگيري و كنترل بيماري ديابت ، وزارت بهداشت درمان و آموزش پزشکی ، 1393</a:t>
            </a:r>
            <a:endParaRPr lang="en-US" sz="2800" dirty="0"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32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"/>
    </mc:Choice>
    <mc:Fallback xmlns="">
      <p:transition spd="slow" advTm="354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871003" y="590843"/>
            <a:ext cx="8034997" cy="1786597"/>
          </a:xfrm>
        </p:spPr>
        <p:txBody>
          <a:bodyPr>
            <a:noAutofit/>
          </a:bodyPr>
          <a:lstStyle/>
          <a:p>
            <a:pPr rtl="1"/>
            <a:r>
              <a:rPr lang="fa-IR" sz="4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sz="4000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3429000"/>
            <a:ext cx="7772400" cy="1295400"/>
          </a:xfrm>
        </p:spPr>
        <p:txBody>
          <a:bodyPr>
            <a:normAutofit lnSpcReduction="10000"/>
          </a:bodyPr>
          <a:lstStyle/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دانشگاه علوم پزشکی و خدمات بهداشتی درمانی اصفهان</a:t>
            </a:r>
          </a:p>
          <a:p>
            <a:pPr rtl="1"/>
            <a:endParaRPr lang="fa-I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  <a:p>
            <a:pPr rtl="1"/>
            <a:r>
              <a:rPr lang="fa-I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b="1" dirty="0">
                <a:ln/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beh1.Isfahan@phc.mui.ac.ir</a:t>
            </a:r>
            <a:endParaRPr lang="en-US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cs typeface="B Yagut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586A04-9E7C-4D7A-B82E-C2E9064CA9B7}"/>
              </a:ext>
            </a:extLst>
          </p:cNvPr>
          <p:cNvSpPr/>
          <p:nvPr/>
        </p:nvSpPr>
        <p:spPr>
          <a:xfrm>
            <a:off x="4572000" y="5410201"/>
            <a:ext cx="350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B Yagut" panose="00000400000000000000" pitchFamily="2" charset="-78"/>
              </a:rPr>
              <a:t>با آرزوی توفیق روز افزون</a:t>
            </a:r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EF7DB228-874B-4DA4-B48D-1E66D4CEC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1"/>
    </mc:Choice>
    <mc:Fallback xmlns="">
      <p:transition spd="slow" advTm="30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6620" y="336686"/>
            <a:ext cx="7995725" cy="566928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6452384" y="1184031"/>
            <a:ext cx="5210028" cy="48885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مقدمه ................................................................... 7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اپیدمیولوژی......................................................... 8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 اختلالات متابولیک ............................................. 9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عوامل موثر در بروز ديابت نوع دو ................ 10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عوارض ديابت ................................................... 11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كماي هيپراسمولار ............................................ 12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پاي ديابتي ......................................................... 13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417F8818-BC73-4C50-8B9A-E0F96FB52B84}"/>
              </a:ext>
            </a:extLst>
          </p:cNvPr>
          <p:cNvSpPr txBox="1">
            <a:spLocks/>
          </p:cNvSpPr>
          <p:nvPr/>
        </p:nvSpPr>
        <p:spPr>
          <a:xfrm>
            <a:off x="626015" y="1160585"/>
            <a:ext cx="5210028" cy="4747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درمان ديابت نوع دو .................................................. 14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روش</a:t>
            </a:r>
            <a:r>
              <a:rPr lang="en-US" sz="2200" dirty="0">
                <a:cs typeface="B Yagut" panose="00000400000000000000" pitchFamily="2" charset="-78"/>
              </a:rPr>
              <a:t> </a:t>
            </a:r>
            <a:r>
              <a:rPr lang="fa-IR" sz="2200" dirty="0">
                <a:cs typeface="B Yagut" panose="00000400000000000000" pitchFamily="2" charset="-78"/>
              </a:rPr>
              <a:t>هاي آزمايشگاهي تشخيص انواع ديابت ....... 15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قند خون ناشتا ( </a:t>
            </a:r>
            <a:r>
              <a:rPr lang="en-US" sz="2200" dirty="0">
                <a:cs typeface="B Yagut" panose="00000400000000000000" pitchFamily="2" charset="-78"/>
              </a:rPr>
              <a:t>FBS</a:t>
            </a:r>
            <a:r>
              <a:rPr lang="fa-IR" sz="2200" dirty="0">
                <a:cs typeface="B Yagut" panose="00000400000000000000" pitchFamily="2" charset="-78"/>
              </a:rPr>
              <a:t> ) .............................................. 16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قند خون غير ناشتا ( </a:t>
            </a:r>
            <a:r>
              <a:rPr lang="en-US" sz="2200" dirty="0">
                <a:cs typeface="B Yagut" panose="00000400000000000000" pitchFamily="2" charset="-78"/>
              </a:rPr>
              <a:t>BS </a:t>
            </a:r>
            <a:r>
              <a:rPr lang="fa-IR" sz="2200" dirty="0">
                <a:cs typeface="B Yagut" panose="00000400000000000000" pitchFamily="2" charset="-78"/>
              </a:rPr>
              <a:t> ) ........................................ 17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آزمايش تحمل گلوكز خوراكي ( </a:t>
            </a:r>
            <a:r>
              <a:rPr lang="en-US" sz="2200" dirty="0">
                <a:cs typeface="B Yagut" panose="00000400000000000000" pitchFamily="2" charset="-78"/>
              </a:rPr>
              <a:t>OGTT</a:t>
            </a:r>
            <a:r>
              <a:rPr lang="fa-IR" sz="2200" dirty="0">
                <a:cs typeface="B Yagut" panose="00000400000000000000" pitchFamily="2" charset="-78"/>
              </a:rPr>
              <a:t> ) ................ 18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هموگلوبين گليكوزيله ( </a:t>
            </a:r>
            <a:r>
              <a:rPr lang="en-US" sz="2200" dirty="0">
                <a:cs typeface="B Yagut" panose="00000400000000000000" pitchFamily="2" charset="-78"/>
              </a:rPr>
              <a:t>HbA1c</a:t>
            </a:r>
            <a:r>
              <a:rPr lang="fa-IR" sz="2200" dirty="0">
                <a:cs typeface="B Yagut" panose="00000400000000000000" pitchFamily="2" charset="-78"/>
              </a:rPr>
              <a:t> ) ............................. 19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طبقه بندی مقادیر قند خون به تفکیک نوع آزمایش  22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469726F-C24B-4710-BE23-C89EB29551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"/>
    </mc:Choice>
    <mc:Fallback xmlns="">
      <p:transition spd="slow" advTm="5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9938" y="219456"/>
            <a:ext cx="10914185" cy="566928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فهرست عناوین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xmlns="" id="{C6D917B6-4B60-4AF6-8F44-ADABD4765614}"/>
              </a:ext>
            </a:extLst>
          </p:cNvPr>
          <p:cNvSpPr txBox="1">
            <a:spLocks/>
          </p:cNvSpPr>
          <p:nvPr/>
        </p:nvSpPr>
        <p:spPr>
          <a:xfrm>
            <a:off x="287096" y="1172425"/>
            <a:ext cx="5628367" cy="4724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مشکلات دهان و دندان ............................................... 32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اهمیت غربالگري دیابت .............................................. 33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نحوه انجام غربالگری دیابت  .................................... 34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نحوه انجام مراقبت افراد پره دیابتیک ....................... 36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نحوه انجام مراقبت مبتلایان به دیابت ...................... 38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خلاصه مطالب و نتیجه گیری .................................... 39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پرسش و تمرین .......................................................... 40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C6D917B6-4B60-4AF6-8F44-ADABD4765614}"/>
              </a:ext>
            </a:extLst>
          </p:cNvPr>
          <p:cNvSpPr txBox="1">
            <a:spLocks/>
          </p:cNvSpPr>
          <p:nvPr/>
        </p:nvSpPr>
        <p:spPr>
          <a:xfrm>
            <a:off x="6230697" y="1172425"/>
            <a:ext cx="5628367" cy="4904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اقدامات لازم در پره ديابتيك ..................................... 23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آموزش</a:t>
            </a:r>
            <a:r>
              <a:rPr lang="en-US" sz="2200" dirty="0">
                <a:cs typeface="B Yagut" panose="00000400000000000000" pitchFamily="2" charset="-78"/>
              </a:rPr>
              <a:t> </a:t>
            </a:r>
            <a:r>
              <a:rPr lang="fa-IR" sz="2200" dirty="0">
                <a:cs typeface="B Yagut" panose="00000400000000000000" pitchFamily="2" charset="-78"/>
              </a:rPr>
              <a:t>های لازم برای افراد مبتلا به دیابت ........... 24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برنامه غذایی ............................................................... 25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ورزش و فعالیت بدنی ............................................... 27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مراقبت از پا ............................................................... 28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ترک مصرف دخانیات .............................................. 30</a:t>
            </a:r>
          </a:p>
          <a:p>
            <a:pPr algn="r" rtl="1">
              <a:lnSpc>
                <a:spcPct val="150000"/>
              </a:lnSpc>
            </a:pPr>
            <a:r>
              <a:rPr lang="fa-IR" sz="2200" dirty="0">
                <a:cs typeface="B Yagut" panose="00000400000000000000" pitchFamily="2" charset="-78"/>
              </a:rPr>
              <a:t>نحوه مصرف داروهای تجویز شده ....................... 31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30ED0178-2F78-477E-A48E-8C46C9350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0"/>
    </mc:Choice>
    <mc:Fallback xmlns="">
      <p:transition spd="slow" advTm="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599" y="260604"/>
            <a:ext cx="8610600" cy="838200"/>
          </a:xfrm>
        </p:spPr>
        <p:txBody>
          <a:bodyPr anchor="ctr">
            <a:normAutofit/>
          </a:bodyPr>
          <a:lstStyle/>
          <a:p>
            <a:pPr rtl="1"/>
            <a:r>
              <a:rPr lang="fa-IR" sz="4000" b="1" dirty="0">
                <a:cs typeface="B Yagut" panose="00000400000000000000" pitchFamily="2" charset="-78"/>
              </a:rPr>
              <a:t>مقدمه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857" y="990601"/>
            <a:ext cx="11321143" cy="5410199"/>
          </a:xfrm>
        </p:spPr>
        <p:txBody>
          <a:bodyPr>
            <a:no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بيماري ديابت يكي از بيماري هاي شايع ، قابل كنترل و ناتوان کننده با عوارض مزمن و پرهزینه است ؛ که بیشتر دستگاه های بدن را درگیر می کند.</a:t>
            </a: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دیابت چهارمین یا پنجمین علت مرگ در کشورهای با درآمد بالا بوده و در کشورهای در حال توسعه ، رو به افزایش است.</a:t>
            </a:r>
            <a:endParaRPr lang="en-US" sz="27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در صورت عدم كنترل مطلوب منجر</a:t>
            </a:r>
            <a:r>
              <a:rPr lang="en-US" sz="2700" dirty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به عوارض زودرس و ديررس مهمي مي شود.</a:t>
            </a:r>
            <a:endParaRPr lang="en-US" sz="2700" dirty="0">
              <a:cs typeface="B Yagut" panose="00000400000000000000" pitchFamily="2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Arial" panose="020B0604020202090204" pitchFamily="34" charset="0"/>
              <a:buChar char="•"/>
            </a:pPr>
            <a:r>
              <a:rPr lang="fa-IR" sz="2700" dirty="0">
                <a:cs typeface="B Yagut" panose="00000400000000000000" pitchFamily="2" charset="-78"/>
              </a:rPr>
              <a:t>اهمیت انجام اقدام برای شناسایی زودرس ، مراقبت و درمان به موقع و صحیح ، به منظور پیشگیری و یا به تأخیر انداختن عوارض حاد و مزمن آن ، با مطالعات متعدد ثابت شده است.</a:t>
            </a:r>
            <a:endParaRPr lang="en-US" sz="2700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C44040C6-E6FE-4D48-8FBA-A0500A7B8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63"/>
    </mc:Choice>
    <mc:Fallback xmlns="">
      <p:transition spd="slow" advTm="42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اپیدمیولوژی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52735"/>
            <a:ext cx="10953750" cy="5530627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بيش از 90 درصد مبتلايان به دیابت را تشکیل می دهند.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شیوع دیابت نوع 2 در دهه های اخیر افزایش قابل توجهی داشته است. ( اپیدمی نهفته )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اكثر مبتلايان بزرگسال و چاق هستند.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به صورت آهسته و تدریجی عارض می شود.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در بروز این بیماری عوامل ژنتیکی و محیطی ایفای نقش می کنند.</a:t>
            </a:r>
          </a:p>
          <a:p>
            <a:pPr algn="r" rtl="1">
              <a:lnSpc>
                <a:spcPct val="150000"/>
              </a:lnSpc>
              <a:buClr>
                <a:srgbClr val="FF0000"/>
              </a:buClr>
              <a:defRPr/>
            </a:pPr>
            <a:r>
              <a:rPr lang="fa-IR" dirty="0">
                <a:cs typeface="B Yagut" panose="00000400000000000000" pitchFamily="2" charset="-78"/>
              </a:rPr>
              <a:t>استعداد ژنتيكي در بروز ديابت نوع 2 بيش از ديابت نوع 1 نقش دارد. به همين دليل است كه در بيشتر افراد مبتلا به ديابت نوع 2 سابقه ي خانوادگي مثبت وجود دارد.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2C8B8FA1-4BF8-4D32-A1F4-61B0B2F0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1"/>
    </mc:Choice>
    <mc:Fallback xmlns="">
      <p:transition spd="slow" advTm="62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530670"/>
            <a:ext cx="10858500" cy="778098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>
                <a:cs typeface="B Yagut" panose="00000400000000000000" pitchFamily="2" charset="-78"/>
              </a:rPr>
              <a:t>اختلالات متابولیک که ممکن است در ديابت نوع دو پدید آید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810" y="1287223"/>
            <a:ext cx="11033760" cy="4893151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1- افزایش تولید گلوکز توسط کبد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2-</a:t>
            </a:r>
            <a:r>
              <a:rPr lang="en-US" sz="3000" dirty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مقاومت به انسولین در بافتهای هدف ( گیرنده های سلول ، انسولین را شناسایی نمی کنند )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3- اختلال در مقدار یا شکل انسولینی که توسط لوزالمعده ساخته می شود :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در ابتدای بیماری ممکن است انسولین بیش از حد نیاز ساخته شود ؛</a:t>
            </a:r>
          </a:p>
          <a:p>
            <a:pPr algn="r" rtl="1">
              <a:lnSpc>
                <a:spcPct val="150000"/>
              </a:lnSpc>
              <a:buClr>
                <a:schemeClr val="accent3"/>
              </a:buClr>
              <a:buNone/>
              <a:defRPr/>
            </a:pPr>
            <a:r>
              <a:rPr lang="fa-IR" sz="3000" dirty="0">
                <a:cs typeface="B Yagut" panose="00000400000000000000" pitchFamily="2" charset="-78"/>
              </a:rPr>
              <a:t> ولی معمولاً به تدریج کاهش می یابد.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AB2324A5-C9E9-4BD0-8182-C2713BB50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user\Desktop\download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5785"/>
            <a:ext cx="2778369" cy="219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5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38"/>
    </mc:Choice>
    <mc:Fallback xmlns="">
      <p:transition spd="slow" advTm="104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5NN7CDR5NKU2-831-881</_dlc_DocId>
    <_dlc_DocIdUrl xmlns="1047730d-92e1-4018-9084-d932fd3a7f58">
      <Url>http://www.health.gov.ir/hnd/_layouts/DocIdRedir.aspx?ID=5NN7CDR5NKU2-831-881</Url>
      <Description>5NN7CDR5NKU2-831-881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E81F349-6EE7-4956-BF17-16869DED4865}"/>
</file>

<file path=customXml/itemProps2.xml><?xml version="1.0" encoding="utf-8"?>
<ds:datastoreItem xmlns:ds="http://schemas.openxmlformats.org/officeDocument/2006/customXml" ds:itemID="{F899F3CC-52B4-4FDD-8E6D-58BD5180876C}">
  <ds:schemaRefs>
    <ds:schemaRef ds:uri="http://schemas.microsoft.com/office/2006/metadata/properties"/>
    <ds:schemaRef ds:uri="http://schemas.microsoft.com/office/infopath/2007/PartnerControls"/>
    <ds:schemaRef ds:uri="12fdc5dc-769e-4543-b10d-fbea3dac4417"/>
    <ds:schemaRef ds:uri="1047730d-92e1-4018-9084-d932fd3a7f58"/>
  </ds:schemaRefs>
</ds:datastoreItem>
</file>

<file path=customXml/itemProps3.xml><?xml version="1.0" encoding="utf-8"?>
<ds:datastoreItem xmlns:ds="http://schemas.openxmlformats.org/officeDocument/2006/customXml" ds:itemID="{AF89AA17-3FB4-4623-B18E-E004A7F7A90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4E4C583-8600-4318-B54C-F63550D1CE5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2534</Words>
  <Application>Microsoft Office PowerPoint</Application>
  <PresentationFormat>Widescreen</PresentationFormat>
  <Paragraphs>322</Paragraphs>
  <Slides>42</Slides>
  <Notes>41</Notes>
  <HiddenSlides>0</HiddenSlides>
  <MMClips>41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B Nazanin</vt:lpstr>
      <vt:lpstr>B Yagut</vt:lpstr>
      <vt:lpstr>Calibri</vt:lpstr>
      <vt:lpstr>Calibri Light</vt:lpstr>
      <vt:lpstr>Times New Roman</vt:lpstr>
      <vt:lpstr>Vladimir Script</vt:lpstr>
      <vt:lpstr>Wingdings</vt:lpstr>
      <vt:lpstr>Wingdings 2</vt:lpstr>
      <vt:lpstr>Office Theme</vt:lpstr>
      <vt:lpstr>آشنایی با بیماری  دیابت(2)</vt:lpstr>
      <vt:lpstr>مشخصات سند</vt:lpstr>
      <vt:lpstr>ديابت نوع 2 ( غیر وابسته به انسولین )</vt:lpstr>
      <vt:lpstr>اهداف آموزشی</vt:lpstr>
      <vt:lpstr>فهرست عناوین</vt:lpstr>
      <vt:lpstr>فهرست عناوین</vt:lpstr>
      <vt:lpstr>مقدمه</vt:lpstr>
      <vt:lpstr>اپیدمیولوژی</vt:lpstr>
      <vt:lpstr>اختلالات متابولیک که ممکن است در ديابت نوع دو پدید آید</vt:lpstr>
      <vt:lpstr>عوامل موثر در بروز ديابت نوع دو</vt:lpstr>
      <vt:lpstr>عوارض ديابت</vt:lpstr>
      <vt:lpstr>كماي هيپراسمولار</vt:lpstr>
      <vt:lpstr>پاي ديابتي</vt:lpstr>
      <vt:lpstr>درمان ديابت نوع دو</vt:lpstr>
      <vt:lpstr>روش هاي آزمايشگاهي تشخيص انواع ديابت</vt:lpstr>
      <vt:lpstr>قند خون ناشتا</vt:lpstr>
      <vt:lpstr>قند خون غير ناشتا</vt:lpstr>
      <vt:lpstr>آزمايش تحمل گلوكز خوراكي  ( 2 ساعته )</vt:lpstr>
      <vt:lpstr>هموگلوبين گليكوزيله ( HbA1c )...</vt:lpstr>
      <vt:lpstr>...HbA1c...</vt:lpstr>
      <vt:lpstr>...HbA1c</vt:lpstr>
      <vt:lpstr>طبقه بندی مقادیر قند خون به تفکیک نوع آزمایش</vt:lpstr>
      <vt:lpstr>اقدامات لازم در پره ديابتيك</vt:lpstr>
      <vt:lpstr>آموزش های لازم برای افراد مبتلا به دیابت</vt:lpstr>
      <vt:lpstr>برنامه غذایی...</vt:lpstr>
      <vt:lpstr>...برنامه غذایی</vt:lpstr>
      <vt:lpstr>ورزش و فعالیت بدنی</vt:lpstr>
      <vt:lpstr>مراقبت از پا...</vt:lpstr>
      <vt:lpstr>...مراقبت از پا</vt:lpstr>
      <vt:lpstr>ترک مصرف دخانیات</vt:lpstr>
      <vt:lpstr>نحوه مصرف داروهای تجویز شده</vt:lpstr>
      <vt:lpstr>مشكلات دهان و دندان </vt:lpstr>
      <vt:lpstr>اهمیت غربالگري دیابت</vt:lpstr>
      <vt:lpstr>نحوه انجام غربالگری دیابت… </vt:lpstr>
      <vt:lpstr>…نحوه انجام غربالگری دیابت</vt:lpstr>
      <vt:lpstr>نحوه انجام مراقبت افراد پره دیابتیک...</vt:lpstr>
      <vt:lpstr>...نحوه انجام مراقبت افراد پره دیابتیک</vt:lpstr>
      <vt:lpstr>نحوه انجام مراقبت مبتلایان به دیابت</vt:lpstr>
      <vt:lpstr>خلاصه مطالب و نتیجه گیری</vt:lpstr>
      <vt:lpstr>پرسش و تمرین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 دیابت جلسه دوم (دیابت نوع دو)</dc:title>
  <dc:creator>user</dc:creator>
  <cp:lastModifiedBy>S.Ansaripour</cp:lastModifiedBy>
  <cp:revision>424</cp:revision>
  <dcterms:created xsi:type="dcterms:W3CDTF">2020-04-28T04:57:12Z</dcterms:created>
  <dcterms:modified xsi:type="dcterms:W3CDTF">2020-07-27T03:40:45Z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959d0abf-313b-4d54-a569-902468b39a73</vt:lpwstr>
  </property>
</Properties>
</file>